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89" r:id="rId4"/>
    <p:sldId id="288" r:id="rId5"/>
    <p:sldId id="290" r:id="rId6"/>
    <p:sldId id="287" r:id="rId7"/>
    <p:sldId id="259" r:id="rId8"/>
    <p:sldId id="266" r:id="rId9"/>
    <p:sldId id="258" r:id="rId10"/>
    <p:sldId id="28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urns" initials="EB" lastIdx="1" clrIdx="0">
    <p:extLst>
      <p:ext uri="{19B8F6BF-5375-455C-9EA6-DF929625EA0E}">
        <p15:presenceInfo xmlns:p15="http://schemas.microsoft.com/office/powerpoint/2012/main" userId="S::Eburns@dhe.state.co.us::f4041cd1-1971-406f-8e3a-2514fd4536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CCA"/>
    <a:srgbClr val="6CC049"/>
    <a:srgbClr val="6D3A5D"/>
    <a:srgbClr val="232C67"/>
    <a:srgbClr val="EF7521"/>
    <a:srgbClr val="FFD200"/>
    <a:srgbClr val="C32032"/>
    <a:srgbClr val="235F39"/>
    <a:srgbClr val="5D676F"/>
    <a:srgbClr val="009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1"/>
    <p:restoredTop sz="96699"/>
  </p:normalViewPr>
  <p:slideViewPr>
    <p:cSldViewPr snapToGrid="0" snapToObjects="1">
      <p:cViewPr varScale="1">
        <p:scale>
          <a:sx n="114" d="100"/>
          <a:sy n="114" d="100"/>
        </p:scale>
        <p:origin x="510" y="102"/>
      </p:cViewPr>
      <p:guideLst/>
    </p:cSldViewPr>
  </p:slideViewPr>
  <p:outlineViewPr>
    <p:cViewPr>
      <p:scale>
        <a:sx n="33" d="100"/>
        <a:sy n="33" d="100"/>
      </p:scale>
      <p:origin x="0" y="-69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45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8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 2018-19</a:t>
            </a:r>
            <a:r>
              <a:rPr lang="en-US" baseline="0"/>
              <a:t> Financial Aid Resources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'Not Debt'!$A$2:$A$6</c:f>
              <c:strCache>
                <c:ptCount val="5"/>
                <c:pt idx="0">
                  <c:v>Institutional</c:v>
                </c:pt>
                <c:pt idx="1">
                  <c:v>Federal</c:v>
                </c:pt>
                <c:pt idx="2">
                  <c:v>State</c:v>
                </c:pt>
                <c:pt idx="3">
                  <c:v>Loans</c:v>
                </c:pt>
                <c:pt idx="4">
                  <c:v>Other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48-410B-B69D-C7CB312C67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48-410B-B69D-C7CB312C67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48-410B-B69D-C7CB312C67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48-410B-B69D-C7CB312C67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48-410B-B69D-C7CB312C67EC}"/>
              </c:ext>
            </c:extLst>
          </c:dPt>
          <c:dLbls>
            <c:dLbl>
              <c:idx val="0"/>
              <c:layout>
                <c:manualLayout>
                  <c:x val="-2.2414698162729657E-3"/>
                  <c:y val="-1.5239865850102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48-410B-B69D-C7CB312C67EC}"/>
                </c:ext>
              </c:extLst>
            </c:dLbl>
            <c:dLbl>
              <c:idx val="1"/>
              <c:layout>
                <c:manualLayout>
                  <c:x val="1.2132983377077865E-2"/>
                  <c:y val="-2.21733741615630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48-410B-B69D-C7CB312C67EC}"/>
                </c:ext>
              </c:extLst>
            </c:dLbl>
            <c:dLbl>
              <c:idx val="3"/>
              <c:layout>
                <c:manualLayout>
                  <c:x val="-8.0042650918635168E-3"/>
                  <c:y val="-7.2494531933508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48-410B-B69D-C7CB312C67EC}"/>
                </c:ext>
              </c:extLst>
            </c:dLbl>
            <c:dLbl>
              <c:idx val="4"/>
              <c:layout>
                <c:manualLayout>
                  <c:x val="2.3872703412073492E-2"/>
                  <c:y val="7.827354913969087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48-410B-B69D-C7CB312C6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'Not Debt'!$A$2:$A$6</c:f>
              <c:strCache>
                <c:ptCount val="5"/>
                <c:pt idx="0">
                  <c:v>Institutional</c:v>
                </c:pt>
                <c:pt idx="1">
                  <c:v>Federal</c:v>
                </c:pt>
                <c:pt idx="2">
                  <c:v>State</c:v>
                </c:pt>
                <c:pt idx="3">
                  <c:v>Loans</c:v>
                </c:pt>
                <c:pt idx="4">
                  <c:v>Other</c:v>
                </c:pt>
              </c:strCache>
            </c:strRef>
          </c:cat>
          <c:val>
            <c:numRef>
              <c:f>'Not Debt'!$B$2:$B$6</c:f>
              <c:numCache>
                <c:formatCode>_(* #,##0.00_);_(* \(#,##0.00\);_(* "-"??_);_(@_)</c:formatCode>
                <c:ptCount val="5"/>
                <c:pt idx="0">
                  <c:v>774549291</c:v>
                </c:pt>
                <c:pt idx="1">
                  <c:v>358785532</c:v>
                </c:pt>
                <c:pt idx="2">
                  <c:v>192774721</c:v>
                </c:pt>
                <c:pt idx="3">
                  <c:v>1468467679</c:v>
                </c:pt>
                <c:pt idx="4">
                  <c:v>111757596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48-410B-B69D-C7CB312C67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5254133934466"/>
          <c:y val="0.24470355890828333"/>
          <c:w val="0.81106362162326529"/>
          <c:h val="0.6837247581814510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CDversion2014!$E$17</c:f>
              <c:strCache>
                <c:ptCount val="1"/>
                <c:pt idx="0">
                  <c:v>Merit-Based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CDversion2014!$C$31:$C$35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CDversion2014!$E$31:$E$35</c:f>
              <c:numCache>
                <c:formatCode>"$"#,##0</c:formatCode>
                <c:ptCount val="5"/>
                <c:pt idx="0">
                  <c:v>5000000</c:v>
                </c:pt>
                <c:pt idx="1">
                  <c:v>5000000</c:v>
                </c:pt>
                <c:pt idx="2">
                  <c:v>5000000</c:v>
                </c:pt>
                <c:pt idx="3">
                  <c:v>5000000</c:v>
                </c:pt>
                <c:pt idx="4">
                  <c:v>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9-4A93-9D6C-3894A277CD7B}"/>
            </c:ext>
          </c:extLst>
        </c:ser>
        <c:ser>
          <c:idx val="0"/>
          <c:order val="1"/>
          <c:tx>
            <c:strRef>
              <c:f>CDversion2014!$D$17</c:f>
              <c:strCache>
                <c:ptCount val="1"/>
                <c:pt idx="0">
                  <c:v>Need-Based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559-4A93-9D6C-3894A277CD7B}"/>
              </c:ext>
            </c:extLst>
          </c:dPt>
          <c:dLbls>
            <c:dLbl>
              <c:idx val="12"/>
              <c:layout>
                <c:manualLayout>
                  <c:x val="-3.8535633779183537E-3"/>
                  <c:y val="-2.095612311722331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</a:rPr>
                      <a:t> $124 </a:t>
                    </a:r>
                    <a:endParaRPr lang="en-US" b="1">
                      <a:solidFill>
                        <a:srgbClr val="FFFF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59-4A93-9D6C-3894A277C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CDversion2014!$C$31:$C$35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CDversion2014!$D$31:$D$35</c:f>
              <c:numCache>
                <c:formatCode>"$"#,##0</c:formatCode>
                <c:ptCount val="5"/>
                <c:pt idx="0">
                  <c:v>109346789</c:v>
                </c:pt>
                <c:pt idx="1">
                  <c:v>124570732</c:v>
                </c:pt>
                <c:pt idx="2">
                  <c:v>124570732</c:v>
                </c:pt>
                <c:pt idx="3">
                  <c:v>128466694</c:v>
                </c:pt>
                <c:pt idx="4">
                  <c:v>140347061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59-4A93-9D6C-3894A277CD7B}"/>
            </c:ext>
          </c:extLst>
        </c:ser>
        <c:ser>
          <c:idx val="2"/>
          <c:order val="2"/>
          <c:tx>
            <c:strRef>
              <c:f>CDversion2014!$F$17</c:f>
              <c:strCache>
                <c:ptCount val="1"/>
                <c:pt idx="0">
                  <c:v>Work study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559-4A93-9D6C-3894A277CD7B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559-4A93-9D6C-3894A277CD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CDversion2014!$C$31:$C$35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CDversion2014!$F$31:$F$35</c:f>
              <c:numCache>
                <c:formatCode>"$"#,##0</c:formatCode>
                <c:ptCount val="5"/>
                <c:pt idx="0">
                  <c:v>21432328</c:v>
                </c:pt>
                <c:pt idx="1">
                  <c:v>21432328</c:v>
                </c:pt>
                <c:pt idx="2">
                  <c:v>21432328</c:v>
                </c:pt>
                <c:pt idx="3">
                  <c:v>21432328</c:v>
                </c:pt>
                <c:pt idx="4">
                  <c:v>23413178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59-4A93-9D6C-3894A277CD7B}"/>
            </c:ext>
          </c:extLst>
        </c:ser>
        <c:ser>
          <c:idx val="3"/>
          <c:order val="3"/>
          <c:tx>
            <c:strRef>
              <c:f>CDversion2014!$G$17</c:f>
              <c:strCache>
                <c:ptCount val="1"/>
                <c:pt idx="0">
                  <c:v>Special Purpose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559-4A93-9D6C-3894A277CD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CDversion2014!$C$31:$C$35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CDversion2014!$G$31:$G$35</c:f>
              <c:numCache>
                <c:formatCode>"$"#,##0</c:formatCode>
                <c:ptCount val="5"/>
                <c:pt idx="0">
                  <c:v>16313981</c:v>
                </c:pt>
                <c:pt idx="1">
                  <c:v>17350922</c:v>
                </c:pt>
                <c:pt idx="2">
                  <c:v>18387863</c:v>
                </c:pt>
                <c:pt idx="3">
                  <c:v>18070194</c:v>
                </c:pt>
                <c:pt idx="4">
                  <c:v>18146859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59-4A93-9D6C-3894A277C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9557120"/>
        <c:axId val="120652544"/>
      </c:barChart>
      <c:lineChart>
        <c:grouping val="stacked"/>
        <c:varyColors val="0"/>
        <c:ser>
          <c:idx val="4"/>
          <c:order val="4"/>
          <c:tx>
            <c:strRef>
              <c:f>CDversion2014!$H$17</c:f>
              <c:strCache>
                <c:ptCount val="1"/>
                <c:pt idx="0">
                  <c:v>Total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ysDash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2365692497313416E-2"/>
                  <c:y val="-3.4761218872031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59-4A93-9D6C-3894A277CD7B}"/>
                </c:ext>
              </c:extLst>
            </c:dLbl>
            <c:dLbl>
              <c:idx val="2"/>
              <c:layout>
                <c:manualLayout>
                  <c:x val="-2.5053758137804135E-2"/>
                  <c:y val="-6.5249023750079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59-4A93-9D6C-3894A277CD7B}"/>
                </c:ext>
              </c:extLst>
            </c:dLbl>
            <c:dLbl>
              <c:idx val="4"/>
              <c:layout>
                <c:manualLayout>
                  <c:x val="-1.7629684430227513E-2"/>
                  <c:y val="-5.1167661412877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59-4A93-9D6C-3894A277CD7B}"/>
                </c:ext>
              </c:extLst>
            </c:dLbl>
            <c:numFmt formatCode="&quot;$&quot;#,##0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CDversion2014!$C$20:$C$32</c:f>
              <c:strCache>
                <c:ptCount val="13"/>
                <c:pt idx="0">
                  <c:v>2003-04 </c:v>
                </c:pt>
                <c:pt idx="1">
                  <c:v>2004-05 </c:v>
                </c:pt>
                <c:pt idx="2">
                  <c:v>2005-06 </c:v>
                </c:pt>
                <c:pt idx="3">
                  <c:v>2006-07 </c:v>
                </c:pt>
                <c:pt idx="4">
                  <c:v>2007-08 </c:v>
                </c:pt>
                <c:pt idx="5">
                  <c:v>2008-09 </c:v>
                </c:pt>
                <c:pt idx="6">
                  <c:v>2009-10 </c:v>
                </c:pt>
                <c:pt idx="7">
                  <c:v>2010-11</c:v>
                </c:pt>
                <c:pt idx="8">
                  <c:v>2011-12 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  <c:pt idx="12">
                  <c:v>2015-16</c:v>
                </c:pt>
              </c:strCache>
            </c:strRef>
          </c:cat>
          <c:val>
            <c:numRef>
              <c:f>CDversion2014!$H$31:$H$35</c:f>
              <c:numCache>
                <c:formatCode>"$"#,##0</c:formatCode>
                <c:ptCount val="5"/>
                <c:pt idx="0">
                  <c:v>152093098</c:v>
                </c:pt>
                <c:pt idx="1">
                  <c:v>168353982</c:v>
                </c:pt>
                <c:pt idx="2">
                  <c:v>169390923</c:v>
                </c:pt>
                <c:pt idx="3">
                  <c:v>172969216</c:v>
                </c:pt>
                <c:pt idx="4">
                  <c:v>186907098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559-4A93-9D6C-3894A277C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557120"/>
        <c:axId val="120652544"/>
      </c:lineChart>
      <c:catAx>
        <c:axId val="11955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0652544"/>
        <c:crosses val="autoZero"/>
        <c:auto val="1"/>
        <c:lblAlgn val="ctr"/>
        <c:lblOffset val="100"/>
        <c:noMultiLvlLbl val="0"/>
      </c:catAx>
      <c:valAx>
        <c:axId val="120652544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1955712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84789644012945E-2"/>
                <c:y val="0.37044759887215889"/>
              </c:manualLayout>
            </c:layout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370951667481101"/>
          <c:y val="6.8001188611314628E-2"/>
          <c:w val="0.55088728815730337"/>
          <c:h val="4.8708184204247197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 2018-19</a:t>
            </a:r>
            <a:r>
              <a:rPr lang="en-US" baseline="0"/>
              <a:t> Financial Aid Resources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National</a:t>
            </a:r>
            <a:r>
              <a:rPr lang="en-US" baseline="0"/>
              <a:t> State Aid Appropriations FY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'2017'!$B$1</c:f>
              <c:strCache>
                <c:ptCount val="1"/>
                <c:pt idx="0">
                  <c:v> Only Need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'2017'!$A$2:$A$52</c:f>
              <c:strCache>
                <c:ptCount val="51"/>
                <c:pt idx="0">
                  <c:v>Alabama</c:v>
                </c:pt>
                <c:pt idx="1">
                  <c:v>Alaska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Colorado</c:v>
                </c:pt>
                <c:pt idx="6">
                  <c:v>Connecticut</c:v>
                </c:pt>
                <c:pt idx="7">
                  <c:v>Delaware</c:v>
                </c:pt>
                <c:pt idx="8">
                  <c:v>Florida</c:v>
                </c:pt>
                <c:pt idx="9">
                  <c:v>Georgia</c:v>
                </c:pt>
                <c:pt idx="10">
                  <c:v>Hawaii</c:v>
                </c:pt>
                <c:pt idx="11">
                  <c:v>Idaho</c:v>
                </c:pt>
                <c:pt idx="12">
                  <c:v>Illinois</c:v>
                </c:pt>
                <c:pt idx="13">
                  <c:v>Indiana</c:v>
                </c:pt>
                <c:pt idx="14">
                  <c:v>Iowa</c:v>
                </c:pt>
                <c:pt idx="15">
                  <c:v>Kansas</c:v>
                </c:pt>
                <c:pt idx="16">
                  <c:v>Kentucky</c:v>
                </c:pt>
                <c:pt idx="17">
                  <c:v>Louisiana</c:v>
                </c:pt>
                <c:pt idx="18">
                  <c:v>Maine</c:v>
                </c:pt>
                <c:pt idx="19">
                  <c:v>Maryland</c:v>
                </c:pt>
                <c:pt idx="20">
                  <c:v>Massachusetts</c:v>
                </c:pt>
                <c:pt idx="21">
                  <c:v>Michigan</c:v>
                </c:pt>
                <c:pt idx="22">
                  <c:v>Minnesota</c:v>
                </c:pt>
                <c:pt idx="23">
                  <c:v>Mississippi</c:v>
                </c:pt>
                <c:pt idx="24">
                  <c:v>Missouri</c:v>
                </c:pt>
                <c:pt idx="25">
                  <c:v>Montana</c:v>
                </c:pt>
                <c:pt idx="26">
                  <c:v>Nebraska</c:v>
                </c:pt>
                <c:pt idx="27">
                  <c:v>Nevada</c:v>
                </c:pt>
                <c:pt idx="28">
                  <c:v>New Hampshire</c:v>
                </c:pt>
                <c:pt idx="29">
                  <c:v>New Jersey</c:v>
                </c:pt>
                <c:pt idx="30">
                  <c:v>New Mexico</c:v>
                </c:pt>
                <c:pt idx="31">
                  <c:v>New York</c:v>
                </c:pt>
                <c:pt idx="32">
                  <c:v>North Carolina</c:v>
                </c:pt>
                <c:pt idx="33">
                  <c:v>North Dakota</c:v>
                </c:pt>
                <c:pt idx="34">
                  <c:v>Ohio</c:v>
                </c:pt>
                <c:pt idx="35">
                  <c:v>Oklahoma</c:v>
                </c:pt>
                <c:pt idx="36">
                  <c:v>Oregon</c:v>
                </c:pt>
                <c:pt idx="37">
                  <c:v>Pennsylvania</c:v>
                </c:pt>
                <c:pt idx="38">
                  <c:v>Puerto Rico</c:v>
                </c:pt>
                <c:pt idx="39">
                  <c:v>Rhode Island</c:v>
                </c:pt>
                <c:pt idx="40">
                  <c:v>South Dakota</c:v>
                </c:pt>
                <c:pt idx="41">
                  <c:v>Tennessee</c:v>
                </c:pt>
                <c:pt idx="42">
                  <c:v>Texas</c:v>
                </c:pt>
                <c:pt idx="43">
                  <c:v>Utah</c:v>
                </c:pt>
                <c:pt idx="44">
                  <c:v>Vermont</c:v>
                </c:pt>
                <c:pt idx="45">
                  <c:v>Virginia</c:v>
                </c:pt>
                <c:pt idx="46">
                  <c:v>Washington</c:v>
                </c:pt>
                <c:pt idx="47">
                  <c:v>Washington, DC</c:v>
                </c:pt>
                <c:pt idx="48">
                  <c:v>West Virginia</c:v>
                </c:pt>
                <c:pt idx="49">
                  <c:v>Wisconsin</c:v>
                </c:pt>
                <c:pt idx="50">
                  <c:v>Wyoming</c:v>
                </c:pt>
              </c:strCache>
            </c:strRef>
          </c:cat>
          <c:val>
            <c:numRef>
              <c:f>'2017'!$B$2:$B$52</c:f>
              <c:numCache>
                <c:formatCode>_("$"* #,##0_);_("$"* \(#,##0\);_("$"* "-"??_);_(@_)</c:formatCode>
                <c:ptCount val="51"/>
                <c:pt idx="0">
                  <c:v>0</c:v>
                </c:pt>
                <c:pt idx="1">
                  <c:v>5729597</c:v>
                </c:pt>
                <c:pt idx="2">
                  <c:v>22562404</c:v>
                </c:pt>
                <c:pt idx="3">
                  <c:v>8987670</c:v>
                </c:pt>
                <c:pt idx="4">
                  <c:v>0</c:v>
                </c:pt>
                <c:pt idx="5">
                  <c:v>137738286</c:v>
                </c:pt>
                <c:pt idx="6">
                  <c:v>136159557</c:v>
                </c:pt>
                <c:pt idx="7">
                  <c:v>10597499</c:v>
                </c:pt>
                <c:pt idx="8">
                  <c:v>149239811</c:v>
                </c:pt>
                <c:pt idx="9">
                  <c:v>0</c:v>
                </c:pt>
                <c:pt idx="10">
                  <c:v>777028</c:v>
                </c:pt>
                <c:pt idx="11">
                  <c:v>1186000</c:v>
                </c:pt>
                <c:pt idx="12">
                  <c:v>346533066</c:v>
                </c:pt>
                <c:pt idx="13">
                  <c:v>295124706</c:v>
                </c:pt>
                <c:pt idx="14">
                  <c:v>52947073</c:v>
                </c:pt>
                <c:pt idx="15">
                  <c:v>15926841</c:v>
                </c:pt>
                <c:pt idx="16">
                  <c:v>70488590</c:v>
                </c:pt>
                <c:pt idx="17">
                  <c:v>26401268</c:v>
                </c:pt>
                <c:pt idx="18">
                  <c:v>18537878</c:v>
                </c:pt>
                <c:pt idx="19">
                  <c:v>80162097</c:v>
                </c:pt>
                <c:pt idx="20">
                  <c:v>89934777</c:v>
                </c:pt>
                <c:pt idx="21">
                  <c:v>80247031</c:v>
                </c:pt>
                <c:pt idx="22">
                  <c:v>202475701</c:v>
                </c:pt>
                <c:pt idx="23">
                  <c:v>0</c:v>
                </c:pt>
                <c:pt idx="24">
                  <c:v>75083471</c:v>
                </c:pt>
                <c:pt idx="25">
                  <c:v>1251288</c:v>
                </c:pt>
                <c:pt idx="26">
                  <c:v>16889748</c:v>
                </c:pt>
                <c:pt idx="27">
                  <c:v>21464020</c:v>
                </c:pt>
                <c:pt idx="28">
                  <c:v>0</c:v>
                </c:pt>
                <c:pt idx="29">
                  <c:v>409651958</c:v>
                </c:pt>
                <c:pt idx="30">
                  <c:v>29213301</c:v>
                </c:pt>
                <c:pt idx="31">
                  <c:v>928432000</c:v>
                </c:pt>
                <c:pt idx="32">
                  <c:v>291932502</c:v>
                </c:pt>
                <c:pt idx="33">
                  <c:v>11063299</c:v>
                </c:pt>
                <c:pt idx="34">
                  <c:v>94431659</c:v>
                </c:pt>
                <c:pt idx="35">
                  <c:v>15112176</c:v>
                </c:pt>
                <c:pt idx="36">
                  <c:v>71627614</c:v>
                </c:pt>
                <c:pt idx="37">
                  <c:v>396620196</c:v>
                </c:pt>
                <c:pt idx="38">
                  <c:v>5537913</c:v>
                </c:pt>
                <c:pt idx="39">
                  <c:v>9418904</c:v>
                </c:pt>
                <c:pt idx="40">
                  <c:v>225382</c:v>
                </c:pt>
                <c:pt idx="41">
                  <c:v>77844738</c:v>
                </c:pt>
                <c:pt idx="42">
                  <c:v>422226544</c:v>
                </c:pt>
                <c:pt idx="43">
                  <c:v>2439397</c:v>
                </c:pt>
                <c:pt idx="44">
                  <c:v>17205246</c:v>
                </c:pt>
                <c:pt idx="45">
                  <c:v>281375673</c:v>
                </c:pt>
                <c:pt idx="46">
                  <c:v>307472938</c:v>
                </c:pt>
                <c:pt idx="47">
                  <c:v>1070017</c:v>
                </c:pt>
                <c:pt idx="48">
                  <c:v>0</c:v>
                </c:pt>
                <c:pt idx="49">
                  <c:v>122891123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E-4AAB-A653-6FEAF5BEED30}"/>
            </c:ext>
          </c:extLst>
        </c:ser>
        <c:ser>
          <c:idx val="1"/>
          <c:order val="1"/>
          <c:tx>
            <c:strRef>
              <c:f>'2017'!$C$1</c:f>
              <c:strCache>
                <c:ptCount val="1"/>
                <c:pt idx="0">
                  <c:v> Need and Merit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'2017'!$A$2:$A$52</c:f>
              <c:strCache>
                <c:ptCount val="51"/>
                <c:pt idx="0">
                  <c:v>Alabama</c:v>
                </c:pt>
                <c:pt idx="1">
                  <c:v>Alaska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Colorado</c:v>
                </c:pt>
                <c:pt idx="6">
                  <c:v>Connecticut</c:v>
                </c:pt>
                <c:pt idx="7">
                  <c:v>Delaware</c:v>
                </c:pt>
                <c:pt idx="8">
                  <c:v>Florida</c:v>
                </c:pt>
                <c:pt idx="9">
                  <c:v>Georgia</c:v>
                </c:pt>
                <c:pt idx="10">
                  <c:v>Hawaii</c:v>
                </c:pt>
                <c:pt idx="11">
                  <c:v>Idaho</c:v>
                </c:pt>
                <c:pt idx="12">
                  <c:v>Illinois</c:v>
                </c:pt>
                <c:pt idx="13">
                  <c:v>Indiana</c:v>
                </c:pt>
                <c:pt idx="14">
                  <c:v>Iowa</c:v>
                </c:pt>
                <c:pt idx="15">
                  <c:v>Kansas</c:v>
                </c:pt>
                <c:pt idx="16">
                  <c:v>Kentucky</c:v>
                </c:pt>
                <c:pt idx="17">
                  <c:v>Louisiana</c:v>
                </c:pt>
                <c:pt idx="18">
                  <c:v>Maine</c:v>
                </c:pt>
                <c:pt idx="19">
                  <c:v>Maryland</c:v>
                </c:pt>
                <c:pt idx="20">
                  <c:v>Massachusetts</c:v>
                </c:pt>
                <c:pt idx="21">
                  <c:v>Michigan</c:v>
                </c:pt>
                <c:pt idx="22">
                  <c:v>Minnesota</c:v>
                </c:pt>
                <c:pt idx="23">
                  <c:v>Mississippi</c:v>
                </c:pt>
                <c:pt idx="24">
                  <c:v>Missouri</c:v>
                </c:pt>
                <c:pt idx="25">
                  <c:v>Montana</c:v>
                </c:pt>
                <c:pt idx="26">
                  <c:v>Nebraska</c:v>
                </c:pt>
                <c:pt idx="27">
                  <c:v>Nevada</c:v>
                </c:pt>
                <c:pt idx="28">
                  <c:v>New Hampshire</c:v>
                </c:pt>
                <c:pt idx="29">
                  <c:v>New Jersey</c:v>
                </c:pt>
                <c:pt idx="30">
                  <c:v>New Mexico</c:v>
                </c:pt>
                <c:pt idx="31">
                  <c:v>New York</c:v>
                </c:pt>
                <c:pt idx="32">
                  <c:v>North Carolina</c:v>
                </c:pt>
                <c:pt idx="33">
                  <c:v>North Dakota</c:v>
                </c:pt>
                <c:pt idx="34">
                  <c:v>Ohio</c:v>
                </c:pt>
                <c:pt idx="35">
                  <c:v>Oklahoma</c:v>
                </c:pt>
                <c:pt idx="36">
                  <c:v>Oregon</c:v>
                </c:pt>
                <c:pt idx="37">
                  <c:v>Pennsylvania</c:v>
                </c:pt>
                <c:pt idx="38">
                  <c:v>Puerto Rico</c:v>
                </c:pt>
                <c:pt idx="39">
                  <c:v>Rhode Island</c:v>
                </c:pt>
                <c:pt idx="40">
                  <c:v>South Dakota</c:v>
                </c:pt>
                <c:pt idx="41">
                  <c:v>Tennessee</c:v>
                </c:pt>
                <c:pt idx="42">
                  <c:v>Texas</c:v>
                </c:pt>
                <c:pt idx="43">
                  <c:v>Utah</c:v>
                </c:pt>
                <c:pt idx="44">
                  <c:v>Vermont</c:v>
                </c:pt>
                <c:pt idx="45">
                  <c:v>Virginia</c:v>
                </c:pt>
                <c:pt idx="46">
                  <c:v>Washington</c:v>
                </c:pt>
                <c:pt idx="47">
                  <c:v>Washington, DC</c:v>
                </c:pt>
                <c:pt idx="48">
                  <c:v>West Virginia</c:v>
                </c:pt>
                <c:pt idx="49">
                  <c:v>Wisconsin</c:v>
                </c:pt>
                <c:pt idx="50">
                  <c:v>Wyoming</c:v>
                </c:pt>
              </c:strCache>
            </c:strRef>
          </c:cat>
          <c:val>
            <c:numRef>
              <c:f>'2017'!$C$2:$C$52</c:f>
              <c:numCache>
                <c:formatCode>_("$"* #,##0_);_("$"* \(#,##0\);_("$"* "-"??_);_(@_)</c:formatCode>
                <c:ptCount val="51"/>
                <c:pt idx="0">
                  <c:v>2807618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1941409757</c:v>
                </c:pt>
                <c:pt idx="5">
                  <c:v>0</c:v>
                </c:pt>
                <c:pt idx="6">
                  <c:v>9678751</c:v>
                </c:pt>
                <c:pt idx="7">
                  <c:v>1031801</c:v>
                </c:pt>
                <c:pt idx="8">
                  <c:v>321000</c:v>
                </c:pt>
                <c:pt idx="9">
                  <c:v>0</c:v>
                </c:pt>
                <c:pt idx="10">
                  <c:v>3000090</c:v>
                </c:pt>
                <c:pt idx="11">
                  <c:v>9919549</c:v>
                </c:pt>
                <c:pt idx="12">
                  <c:v>0</c:v>
                </c:pt>
                <c:pt idx="13">
                  <c:v>0</c:v>
                </c:pt>
                <c:pt idx="14">
                  <c:v>3250352</c:v>
                </c:pt>
                <c:pt idx="15">
                  <c:v>1121964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11617233</c:v>
                </c:pt>
                <c:pt idx="20">
                  <c:v>0</c:v>
                </c:pt>
                <c:pt idx="21">
                  <c:v>26997017</c:v>
                </c:pt>
                <c:pt idx="22">
                  <c:v>0</c:v>
                </c:pt>
                <c:pt idx="23">
                  <c:v>16762793</c:v>
                </c:pt>
                <c:pt idx="24">
                  <c:v>13000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543500</c:v>
                </c:pt>
                <c:pt idx="30">
                  <c:v>301495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5022158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26023836</c:v>
                </c:pt>
                <c:pt idx="42">
                  <c:v>365078376</c:v>
                </c:pt>
                <c:pt idx="43">
                  <c:v>0</c:v>
                </c:pt>
                <c:pt idx="44">
                  <c:v>0</c:v>
                </c:pt>
                <c:pt idx="45">
                  <c:v>82301106</c:v>
                </c:pt>
                <c:pt idx="46">
                  <c:v>10067256</c:v>
                </c:pt>
                <c:pt idx="47">
                  <c:v>0</c:v>
                </c:pt>
                <c:pt idx="48">
                  <c:v>40224387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DE-4AAB-A653-6FEAF5BEED30}"/>
            </c:ext>
          </c:extLst>
        </c:ser>
        <c:ser>
          <c:idx val="2"/>
          <c:order val="2"/>
          <c:tx>
            <c:strRef>
              <c:f>'2017'!$D$1</c:f>
              <c:strCache>
                <c:ptCount val="1"/>
                <c:pt idx="0">
                  <c:v> Only Merit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'2017'!$A$2:$A$52</c:f>
              <c:strCache>
                <c:ptCount val="51"/>
                <c:pt idx="0">
                  <c:v>Alabama</c:v>
                </c:pt>
                <c:pt idx="1">
                  <c:v>Alaska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Colorado</c:v>
                </c:pt>
                <c:pt idx="6">
                  <c:v>Connecticut</c:v>
                </c:pt>
                <c:pt idx="7">
                  <c:v>Delaware</c:v>
                </c:pt>
                <c:pt idx="8">
                  <c:v>Florida</c:v>
                </c:pt>
                <c:pt idx="9">
                  <c:v>Georgia</c:v>
                </c:pt>
                <c:pt idx="10">
                  <c:v>Hawaii</c:v>
                </c:pt>
                <c:pt idx="11">
                  <c:v>Idaho</c:v>
                </c:pt>
                <c:pt idx="12">
                  <c:v>Illinois</c:v>
                </c:pt>
                <c:pt idx="13">
                  <c:v>Indiana</c:v>
                </c:pt>
                <c:pt idx="14">
                  <c:v>Iowa</c:v>
                </c:pt>
                <c:pt idx="15">
                  <c:v>Kansas</c:v>
                </c:pt>
                <c:pt idx="16">
                  <c:v>Kentucky</c:v>
                </c:pt>
                <c:pt idx="17">
                  <c:v>Louisiana</c:v>
                </c:pt>
                <c:pt idx="18">
                  <c:v>Maine</c:v>
                </c:pt>
                <c:pt idx="19">
                  <c:v>Maryland</c:v>
                </c:pt>
                <c:pt idx="20">
                  <c:v>Massachusetts</c:v>
                </c:pt>
                <c:pt idx="21">
                  <c:v>Michigan</c:v>
                </c:pt>
                <c:pt idx="22">
                  <c:v>Minnesota</c:v>
                </c:pt>
                <c:pt idx="23">
                  <c:v>Mississippi</c:v>
                </c:pt>
                <c:pt idx="24">
                  <c:v>Missouri</c:v>
                </c:pt>
                <c:pt idx="25">
                  <c:v>Montana</c:v>
                </c:pt>
                <c:pt idx="26">
                  <c:v>Nebraska</c:v>
                </c:pt>
                <c:pt idx="27">
                  <c:v>Nevada</c:v>
                </c:pt>
                <c:pt idx="28">
                  <c:v>New Hampshire</c:v>
                </c:pt>
                <c:pt idx="29">
                  <c:v>New Jersey</c:v>
                </c:pt>
                <c:pt idx="30">
                  <c:v>New Mexico</c:v>
                </c:pt>
                <c:pt idx="31">
                  <c:v>New York</c:v>
                </c:pt>
                <c:pt idx="32">
                  <c:v>North Carolina</c:v>
                </c:pt>
                <c:pt idx="33">
                  <c:v>North Dakota</c:v>
                </c:pt>
                <c:pt idx="34">
                  <c:v>Ohio</c:v>
                </c:pt>
                <c:pt idx="35">
                  <c:v>Oklahoma</c:v>
                </c:pt>
                <c:pt idx="36">
                  <c:v>Oregon</c:v>
                </c:pt>
                <c:pt idx="37">
                  <c:v>Pennsylvania</c:v>
                </c:pt>
                <c:pt idx="38">
                  <c:v>Puerto Rico</c:v>
                </c:pt>
                <c:pt idx="39">
                  <c:v>Rhode Island</c:v>
                </c:pt>
                <c:pt idx="40">
                  <c:v>South Dakota</c:v>
                </c:pt>
                <c:pt idx="41">
                  <c:v>Tennessee</c:v>
                </c:pt>
                <c:pt idx="42">
                  <c:v>Texas</c:v>
                </c:pt>
                <c:pt idx="43">
                  <c:v>Utah</c:v>
                </c:pt>
                <c:pt idx="44">
                  <c:v>Vermont</c:v>
                </c:pt>
                <c:pt idx="45">
                  <c:v>Virginia</c:v>
                </c:pt>
                <c:pt idx="46">
                  <c:v>Washington</c:v>
                </c:pt>
                <c:pt idx="47">
                  <c:v>Washington, DC</c:v>
                </c:pt>
                <c:pt idx="48">
                  <c:v>West Virginia</c:v>
                </c:pt>
                <c:pt idx="49">
                  <c:v>Wisconsin</c:v>
                </c:pt>
                <c:pt idx="50">
                  <c:v>Wyoming</c:v>
                </c:pt>
              </c:strCache>
            </c:strRef>
          </c:cat>
          <c:val>
            <c:numRef>
              <c:f>'2017'!$D$2:$D$52</c:f>
              <c:numCache>
                <c:formatCode>_("$"* #,##0_);_("$"* \(#,##0\);_("$"* "-"??_);_(@_)</c:formatCode>
                <c:ptCount val="51"/>
                <c:pt idx="0">
                  <c:v>0</c:v>
                </c:pt>
                <c:pt idx="1">
                  <c:v>11265201</c:v>
                </c:pt>
                <c:pt idx="2">
                  <c:v>0</c:v>
                </c:pt>
                <c:pt idx="3">
                  <c:v>102002751</c:v>
                </c:pt>
                <c:pt idx="4">
                  <c:v>0</c:v>
                </c:pt>
                <c:pt idx="5">
                  <c:v>5115747</c:v>
                </c:pt>
                <c:pt idx="6">
                  <c:v>0</c:v>
                </c:pt>
                <c:pt idx="7">
                  <c:v>8398117</c:v>
                </c:pt>
                <c:pt idx="8">
                  <c:v>204107475</c:v>
                </c:pt>
                <c:pt idx="9">
                  <c:v>568603520</c:v>
                </c:pt>
                <c:pt idx="10">
                  <c:v>0</c:v>
                </c:pt>
                <c:pt idx="11">
                  <c:v>12000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113230751</c:v>
                </c:pt>
                <c:pt idx="17">
                  <c:v>199752517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1250</c:v>
                </c:pt>
                <c:pt idx="22">
                  <c:v>0</c:v>
                </c:pt>
                <c:pt idx="23">
                  <c:v>19288224</c:v>
                </c:pt>
                <c:pt idx="24">
                  <c:v>54135641</c:v>
                </c:pt>
                <c:pt idx="25">
                  <c:v>929000</c:v>
                </c:pt>
                <c:pt idx="26">
                  <c:v>0</c:v>
                </c:pt>
                <c:pt idx="27">
                  <c:v>32020652</c:v>
                </c:pt>
                <c:pt idx="28">
                  <c:v>0</c:v>
                </c:pt>
                <c:pt idx="29">
                  <c:v>6738081</c:v>
                </c:pt>
                <c:pt idx="30">
                  <c:v>82324597</c:v>
                </c:pt>
                <c:pt idx="31">
                  <c:v>12703000</c:v>
                </c:pt>
                <c:pt idx="32">
                  <c:v>0</c:v>
                </c:pt>
                <c:pt idx="33">
                  <c:v>115166</c:v>
                </c:pt>
                <c:pt idx="34">
                  <c:v>10997963</c:v>
                </c:pt>
                <c:pt idx="35">
                  <c:v>10721225</c:v>
                </c:pt>
                <c:pt idx="36">
                  <c:v>0</c:v>
                </c:pt>
                <c:pt idx="37">
                  <c:v>1813000</c:v>
                </c:pt>
                <c:pt idx="38">
                  <c:v>0</c:v>
                </c:pt>
                <c:pt idx="39">
                  <c:v>0</c:v>
                </c:pt>
                <c:pt idx="40">
                  <c:v>5319800</c:v>
                </c:pt>
                <c:pt idx="41">
                  <c:v>251352878</c:v>
                </c:pt>
                <c:pt idx="42">
                  <c:v>0</c:v>
                </c:pt>
                <c:pt idx="43">
                  <c:v>11646950</c:v>
                </c:pt>
                <c:pt idx="44">
                  <c:v>69800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47080792</c:v>
                </c:pt>
                <c:pt idx="49">
                  <c:v>3663631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DE-4AAB-A653-6FEAF5BEED30}"/>
            </c:ext>
          </c:extLst>
        </c:ser>
        <c:ser>
          <c:idx val="3"/>
          <c:order val="3"/>
          <c:tx>
            <c:strRef>
              <c:f>'2017'!$E$1</c:f>
              <c:strCache>
                <c:ptCount val="1"/>
                <c:pt idx="0">
                  <c:v> Special Purpose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'2017'!$A$2:$A$52</c:f>
              <c:strCache>
                <c:ptCount val="51"/>
                <c:pt idx="0">
                  <c:v>Alabama</c:v>
                </c:pt>
                <c:pt idx="1">
                  <c:v>Alaska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Colorado</c:v>
                </c:pt>
                <c:pt idx="6">
                  <c:v>Connecticut</c:v>
                </c:pt>
                <c:pt idx="7">
                  <c:v>Delaware</c:v>
                </c:pt>
                <c:pt idx="8">
                  <c:v>Florida</c:v>
                </c:pt>
                <c:pt idx="9">
                  <c:v>Georgia</c:v>
                </c:pt>
                <c:pt idx="10">
                  <c:v>Hawaii</c:v>
                </c:pt>
                <c:pt idx="11">
                  <c:v>Idaho</c:v>
                </c:pt>
                <c:pt idx="12">
                  <c:v>Illinois</c:v>
                </c:pt>
                <c:pt idx="13">
                  <c:v>Indiana</c:v>
                </c:pt>
                <c:pt idx="14">
                  <c:v>Iowa</c:v>
                </c:pt>
                <c:pt idx="15">
                  <c:v>Kansas</c:v>
                </c:pt>
                <c:pt idx="16">
                  <c:v>Kentucky</c:v>
                </c:pt>
                <c:pt idx="17">
                  <c:v>Louisiana</c:v>
                </c:pt>
                <c:pt idx="18">
                  <c:v>Maine</c:v>
                </c:pt>
                <c:pt idx="19">
                  <c:v>Maryland</c:v>
                </c:pt>
                <c:pt idx="20">
                  <c:v>Massachusetts</c:v>
                </c:pt>
                <c:pt idx="21">
                  <c:v>Michigan</c:v>
                </c:pt>
                <c:pt idx="22">
                  <c:v>Minnesota</c:v>
                </c:pt>
                <c:pt idx="23">
                  <c:v>Mississippi</c:v>
                </c:pt>
                <c:pt idx="24">
                  <c:v>Missouri</c:v>
                </c:pt>
                <c:pt idx="25">
                  <c:v>Montana</c:v>
                </c:pt>
                <c:pt idx="26">
                  <c:v>Nebraska</c:v>
                </c:pt>
                <c:pt idx="27">
                  <c:v>Nevada</c:v>
                </c:pt>
                <c:pt idx="28">
                  <c:v>New Hampshire</c:v>
                </c:pt>
                <c:pt idx="29">
                  <c:v>New Jersey</c:v>
                </c:pt>
                <c:pt idx="30">
                  <c:v>New Mexico</c:v>
                </c:pt>
                <c:pt idx="31">
                  <c:v>New York</c:v>
                </c:pt>
                <c:pt idx="32">
                  <c:v>North Carolina</c:v>
                </c:pt>
                <c:pt idx="33">
                  <c:v>North Dakota</c:v>
                </c:pt>
                <c:pt idx="34">
                  <c:v>Ohio</c:v>
                </c:pt>
                <c:pt idx="35">
                  <c:v>Oklahoma</c:v>
                </c:pt>
                <c:pt idx="36">
                  <c:v>Oregon</c:v>
                </c:pt>
                <c:pt idx="37">
                  <c:v>Pennsylvania</c:v>
                </c:pt>
                <c:pt idx="38">
                  <c:v>Puerto Rico</c:v>
                </c:pt>
                <c:pt idx="39">
                  <c:v>Rhode Island</c:v>
                </c:pt>
                <c:pt idx="40">
                  <c:v>South Dakota</c:v>
                </c:pt>
                <c:pt idx="41">
                  <c:v>Tennessee</c:v>
                </c:pt>
                <c:pt idx="42">
                  <c:v>Texas</c:v>
                </c:pt>
                <c:pt idx="43">
                  <c:v>Utah</c:v>
                </c:pt>
                <c:pt idx="44">
                  <c:v>Vermont</c:v>
                </c:pt>
                <c:pt idx="45">
                  <c:v>Virginia</c:v>
                </c:pt>
                <c:pt idx="46">
                  <c:v>Washington</c:v>
                </c:pt>
                <c:pt idx="47">
                  <c:v>Washington, DC</c:v>
                </c:pt>
                <c:pt idx="48">
                  <c:v>West Virginia</c:v>
                </c:pt>
                <c:pt idx="49">
                  <c:v>Wisconsin</c:v>
                </c:pt>
                <c:pt idx="50">
                  <c:v>Wyoming</c:v>
                </c:pt>
              </c:strCache>
            </c:strRef>
          </c:cat>
          <c:val>
            <c:numRef>
              <c:f>'2017'!$E$2:$E$52</c:f>
              <c:numCache>
                <c:formatCode>_("$"* #,##0_);_("$"* \(#,##0\);_("$"* "-"??_);_(@_)</c:formatCode>
                <c:ptCount val="51"/>
                <c:pt idx="0">
                  <c:v>77351216</c:v>
                </c:pt>
                <c:pt idx="1">
                  <c:v>757397</c:v>
                </c:pt>
                <c:pt idx="2">
                  <c:v>168651</c:v>
                </c:pt>
                <c:pt idx="3">
                  <c:v>1481168</c:v>
                </c:pt>
                <c:pt idx="4">
                  <c:v>88241271</c:v>
                </c:pt>
                <c:pt idx="5">
                  <c:v>18373613</c:v>
                </c:pt>
                <c:pt idx="6">
                  <c:v>214491</c:v>
                </c:pt>
                <c:pt idx="7">
                  <c:v>284549</c:v>
                </c:pt>
                <c:pt idx="8">
                  <c:v>145025822</c:v>
                </c:pt>
                <c:pt idx="9">
                  <c:v>195546117</c:v>
                </c:pt>
                <c:pt idx="10">
                  <c:v>0</c:v>
                </c:pt>
                <c:pt idx="11">
                  <c:v>152037</c:v>
                </c:pt>
                <c:pt idx="12">
                  <c:v>2762910</c:v>
                </c:pt>
                <c:pt idx="13">
                  <c:v>38188745</c:v>
                </c:pt>
                <c:pt idx="14">
                  <c:v>10194125</c:v>
                </c:pt>
                <c:pt idx="15">
                  <c:v>1723696</c:v>
                </c:pt>
                <c:pt idx="16">
                  <c:v>39337378</c:v>
                </c:pt>
                <c:pt idx="17">
                  <c:v>1014167</c:v>
                </c:pt>
                <c:pt idx="18">
                  <c:v>157500</c:v>
                </c:pt>
                <c:pt idx="19">
                  <c:v>1373360</c:v>
                </c:pt>
                <c:pt idx="20">
                  <c:v>49576390</c:v>
                </c:pt>
                <c:pt idx="21">
                  <c:v>1160245</c:v>
                </c:pt>
                <c:pt idx="22">
                  <c:v>7120791</c:v>
                </c:pt>
                <c:pt idx="23">
                  <c:v>1248062</c:v>
                </c:pt>
                <c:pt idx="24">
                  <c:v>390413</c:v>
                </c:pt>
                <c:pt idx="25">
                  <c:v>0</c:v>
                </c:pt>
                <c:pt idx="26">
                  <c:v>7551692</c:v>
                </c:pt>
                <c:pt idx="27">
                  <c:v>619989</c:v>
                </c:pt>
                <c:pt idx="28">
                  <c:v>0</c:v>
                </c:pt>
                <c:pt idx="29">
                  <c:v>691199</c:v>
                </c:pt>
                <c:pt idx="30">
                  <c:v>48000</c:v>
                </c:pt>
                <c:pt idx="31">
                  <c:v>31726000</c:v>
                </c:pt>
                <c:pt idx="32">
                  <c:v>22147224</c:v>
                </c:pt>
                <c:pt idx="33">
                  <c:v>7521673</c:v>
                </c:pt>
                <c:pt idx="34">
                  <c:v>27051422</c:v>
                </c:pt>
                <c:pt idx="35">
                  <c:v>76386954</c:v>
                </c:pt>
                <c:pt idx="36">
                  <c:v>489572</c:v>
                </c:pt>
                <c:pt idx="37">
                  <c:v>49012626</c:v>
                </c:pt>
                <c:pt idx="38">
                  <c:v>1089977</c:v>
                </c:pt>
                <c:pt idx="39">
                  <c:v>0</c:v>
                </c:pt>
                <c:pt idx="40">
                  <c:v>17250</c:v>
                </c:pt>
                <c:pt idx="41">
                  <c:v>76904552</c:v>
                </c:pt>
                <c:pt idx="42">
                  <c:v>121663607</c:v>
                </c:pt>
                <c:pt idx="43">
                  <c:v>2277868</c:v>
                </c:pt>
                <c:pt idx="44">
                  <c:v>777313</c:v>
                </c:pt>
                <c:pt idx="45">
                  <c:v>81646502</c:v>
                </c:pt>
                <c:pt idx="46">
                  <c:v>34326787</c:v>
                </c:pt>
                <c:pt idx="47">
                  <c:v>29943732</c:v>
                </c:pt>
                <c:pt idx="48">
                  <c:v>59149119</c:v>
                </c:pt>
                <c:pt idx="49">
                  <c:v>2306434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DE-4AAB-A653-6FEAF5BEED30}"/>
            </c:ext>
          </c:extLst>
        </c:ser>
        <c:ser>
          <c:idx val="4"/>
          <c:order val="4"/>
          <c:tx>
            <c:strRef>
              <c:f>'2017'!$F$1</c:f>
              <c:strCache>
                <c:ptCount val="1"/>
                <c:pt idx="0">
                  <c:v> Uncategorized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'2017'!$A$2:$A$52</c:f>
              <c:strCache>
                <c:ptCount val="51"/>
                <c:pt idx="0">
                  <c:v>Alabama</c:v>
                </c:pt>
                <c:pt idx="1">
                  <c:v>Alaska</c:v>
                </c:pt>
                <c:pt idx="2">
                  <c:v>Arizona</c:v>
                </c:pt>
                <c:pt idx="3">
                  <c:v>Arkansas</c:v>
                </c:pt>
                <c:pt idx="4">
                  <c:v>California</c:v>
                </c:pt>
                <c:pt idx="5">
                  <c:v>Colorado</c:v>
                </c:pt>
                <c:pt idx="6">
                  <c:v>Connecticut</c:v>
                </c:pt>
                <c:pt idx="7">
                  <c:v>Delaware</c:v>
                </c:pt>
                <c:pt idx="8">
                  <c:v>Florida</c:v>
                </c:pt>
                <c:pt idx="9">
                  <c:v>Georgia</c:v>
                </c:pt>
                <c:pt idx="10">
                  <c:v>Hawaii</c:v>
                </c:pt>
                <c:pt idx="11">
                  <c:v>Idaho</c:v>
                </c:pt>
                <c:pt idx="12">
                  <c:v>Illinois</c:v>
                </c:pt>
                <c:pt idx="13">
                  <c:v>Indiana</c:v>
                </c:pt>
                <c:pt idx="14">
                  <c:v>Iowa</c:v>
                </c:pt>
                <c:pt idx="15">
                  <c:v>Kansas</c:v>
                </c:pt>
                <c:pt idx="16">
                  <c:v>Kentucky</c:v>
                </c:pt>
                <c:pt idx="17">
                  <c:v>Louisiana</c:v>
                </c:pt>
                <c:pt idx="18">
                  <c:v>Maine</c:v>
                </c:pt>
                <c:pt idx="19">
                  <c:v>Maryland</c:v>
                </c:pt>
                <c:pt idx="20">
                  <c:v>Massachusetts</c:v>
                </c:pt>
                <c:pt idx="21">
                  <c:v>Michigan</c:v>
                </c:pt>
                <c:pt idx="22">
                  <c:v>Minnesota</c:v>
                </c:pt>
                <c:pt idx="23">
                  <c:v>Mississippi</c:v>
                </c:pt>
                <c:pt idx="24">
                  <c:v>Missouri</c:v>
                </c:pt>
                <c:pt idx="25">
                  <c:v>Montana</c:v>
                </c:pt>
                <c:pt idx="26">
                  <c:v>Nebraska</c:v>
                </c:pt>
                <c:pt idx="27">
                  <c:v>Nevada</c:v>
                </c:pt>
                <c:pt idx="28">
                  <c:v>New Hampshire</c:v>
                </c:pt>
                <c:pt idx="29">
                  <c:v>New Jersey</c:v>
                </c:pt>
                <c:pt idx="30">
                  <c:v>New Mexico</c:v>
                </c:pt>
                <c:pt idx="31">
                  <c:v>New York</c:v>
                </c:pt>
                <c:pt idx="32">
                  <c:v>North Carolina</c:v>
                </c:pt>
                <c:pt idx="33">
                  <c:v>North Dakota</c:v>
                </c:pt>
                <c:pt idx="34">
                  <c:v>Ohio</c:v>
                </c:pt>
                <c:pt idx="35">
                  <c:v>Oklahoma</c:v>
                </c:pt>
                <c:pt idx="36">
                  <c:v>Oregon</c:v>
                </c:pt>
                <c:pt idx="37">
                  <c:v>Pennsylvania</c:v>
                </c:pt>
                <c:pt idx="38">
                  <c:v>Puerto Rico</c:v>
                </c:pt>
                <c:pt idx="39">
                  <c:v>Rhode Island</c:v>
                </c:pt>
                <c:pt idx="40">
                  <c:v>South Dakota</c:v>
                </c:pt>
                <c:pt idx="41">
                  <c:v>Tennessee</c:v>
                </c:pt>
                <c:pt idx="42">
                  <c:v>Texas</c:v>
                </c:pt>
                <c:pt idx="43">
                  <c:v>Utah</c:v>
                </c:pt>
                <c:pt idx="44">
                  <c:v>Vermont</c:v>
                </c:pt>
                <c:pt idx="45">
                  <c:v>Virginia</c:v>
                </c:pt>
                <c:pt idx="46">
                  <c:v>Washington</c:v>
                </c:pt>
                <c:pt idx="47">
                  <c:v>Washington, DC</c:v>
                </c:pt>
                <c:pt idx="48">
                  <c:v>West Virginia</c:v>
                </c:pt>
                <c:pt idx="49">
                  <c:v>Wisconsin</c:v>
                </c:pt>
                <c:pt idx="50">
                  <c:v>Wyoming</c:v>
                </c:pt>
              </c:strCache>
            </c:strRef>
          </c:cat>
          <c:val>
            <c:numRef>
              <c:f>'2017'!$F$2:$F$52</c:f>
              <c:numCache>
                <c:formatCode>_("$"* #,##0_);_("$"* \(#,##0\);_("$"* "-"??_);_(@_)</c:formatCode>
                <c:ptCount val="51"/>
                <c:pt idx="0">
                  <c:v>0</c:v>
                </c:pt>
                <c:pt idx="1">
                  <c:v>5494959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114600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20750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189640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64991151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142444222</c:v>
                </c:pt>
                <c:pt idx="43">
                  <c:v>0</c:v>
                </c:pt>
                <c:pt idx="44">
                  <c:v>0</c:v>
                </c:pt>
                <c:pt idx="45">
                  <c:v>80952669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DE-4AAB-A653-6FEAF5BEE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7680543"/>
        <c:axId val="920715023"/>
      </c:barChart>
      <c:catAx>
        <c:axId val="84768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715023"/>
        <c:crosses val="autoZero"/>
        <c:auto val="1"/>
        <c:lblAlgn val="ctr"/>
        <c:lblOffset val="100"/>
        <c:noMultiLvlLbl val="0"/>
      </c:catAx>
      <c:valAx>
        <c:axId val="920715023"/>
        <c:scaling>
          <c:orientation val="minMax"/>
          <c:max val="225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680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0.41331</cdr:x>
      <cdr:y>0.10976</cdr:y>
    </cdr:from>
    <cdr:to>
      <cdr:x>0.51008</cdr:x>
      <cdr:y>0.2561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05252" y="685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0.47759</cdr:x>
      <cdr:y>0</cdr:y>
    </cdr:from>
    <cdr:to>
      <cdr:x>0.57152</cdr:x>
      <cdr:y>0.13427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21597" y="0"/>
          <a:ext cx="1046634" cy="70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2000" b="1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0507-F52F-8F43-B030-5E93CCB5DA4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9EDD8-768D-EC4B-B6B0-09EE5ACB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5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8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 Blu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63247-FA9C-AE42-8D08-A5930846C60E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552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63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8201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1366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94116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283778" y="3714751"/>
            <a:ext cx="5377541" cy="237906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7893" y="696676"/>
            <a:ext cx="5377542" cy="5397138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E9EA3EC-09C6-934B-A9DA-895C76565C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3779" y="696676"/>
            <a:ext cx="5377542" cy="2732324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ded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picture then adjust transparency to between 75% and 85%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65287" y="1540669"/>
            <a:ext cx="8861425" cy="37766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dark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40066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0396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bright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52258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06885" y="0"/>
            <a:ext cx="608511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011DB1-4B35-7943-9B98-C5D50EB31642}"/>
              </a:ext>
            </a:extLst>
          </p:cNvPr>
          <p:cNvSpPr/>
          <p:nvPr userDrawn="1"/>
        </p:nvSpPr>
        <p:spPr>
          <a:xfrm>
            <a:off x="729343" y="2165171"/>
            <a:ext cx="4648199" cy="90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 Blue">
    <p:bg>
      <p:bgPr>
        <a:solidFill>
          <a:srgbClr val="232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D0905-C8D8-634B-A16D-AA7D8BE5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815442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0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4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2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910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185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405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191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731521"/>
            <a:ext cx="5001986" cy="5394956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247B0-E927-BA47-AA43-0614A80926AF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&amp; 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61125" y="0"/>
            <a:ext cx="5002213" cy="2038350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5D474-9989-5C47-99F2-F729614BA677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Pupr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CFB533-BD3F-DA47-A5A6-C8F3E6D015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C656C4A4-B8EB-D644-BF47-73AB107158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67C96D-95FB-4044-9885-443B307D3A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92D826-CD71-2547-8B66-D1627938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1073113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773" y="1657079"/>
            <a:ext cx="3188969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5F985D1-670F-BC40-8998-BCE84BDAF0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15299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6D3979C-934E-7145-B966-797F5AAF03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33751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93888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2821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E78B8E89-3F37-4243-B633-5EBA6EC736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34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7071CE6-0C1C-794B-99E6-5684E954E8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262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67D9A2E-8D8F-5249-852D-3A98ACF453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375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00A6184-0E3D-5B42-9FCD-F775A14E28D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15952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462A25B-5070-B64C-A8B6-2A3F1D923D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7077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1D307F4-D228-F74C-AD0E-905F965A5B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2821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4DD8F4A-42F9-A74E-B198-744E4A793E5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934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7B54FF9-5D7D-1E42-A0B5-F6A311B4FB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3262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10A2A30-45B4-3B4F-BCF9-39D84E529EB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3375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605F8D91-CBDE-6F48-8FA8-E605B4E4439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6940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CF706BE-8F21-674A-854B-072A0A1BFD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8065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777314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336799"/>
            <a:ext cx="12192002" cy="452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9342" y="1657078"/>
            <a:ext cx="10731136" cy="4621801"/>
          </a:xfrm>
          <a:solidFill>
            <a:schemeClr val="bg1"/>
          </a:solidFill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txBody>
          <a:bodyPr lIns="274320" tIns="274320" rIns="274320" bIns="274320" anchor="t" anchorCtr="0"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3511F-37D0-0942-8EEB-68407761ED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10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787721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E1BD421-6121-3447-9322-8531679C8B7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9343" y="1725930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97D77A1-4B6A-F947-8278-C67A1DF3EA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33751" y="1725929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AC23AC0-0B2B-6547-AAF9-3F698129183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6730" y="1725928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56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2" y="1947176"/>
            <a:ext cx="3200400" cy="4014712"/>
          </a:xfr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740772" y="1947176"/>
            <a:ext cx="3200400" cy="210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85B8FC-940C-3148-9B94-55F3A9EE26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1515" y="1947176"/>
            <a:ext cx="3200400" cy="4014712"/>
          </a:xfr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  Click to edit slide content.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DED56-0F7A-1F4B-9988-8384462DF5BE}"/>
              </a:ext>
            </a:extLst>
          </p:cNvPr>
          <p:cNvSpPr/>
          <p:nvPr userDrawn="1"/>
        </p:nvSpPr>
        <p:spPr>
          <a:xfrm>
            <a:off x="4501515" y="1947176"/>
            <a:ext cx="3200400" cy="210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2AE1BF29-9B70-9942-B69C-1E0E3AF5E0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3689" y="1947176"/>
            <a:ext cx="3200400" cy="4014712"/>
          </a:xfr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10F3B-564D-6240-9C2D-87EC2FCD8C2A}"/>
              </a:ext>
            </a:extLst>
          </p:cNvPr>
          <p:cNvSpPr/>
          <p:nvPr userDrawn="1"/>
        </p:nvSpPr>
        <p:spPr>
          <a:xfrm>
            <a:off x="8273689" y="1947176"/>
            <a:ext cx="3200400" cy="210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21684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10800000">
            <a:off x="1" y="-6"/>
            <a:ext cx="6085113" cy="6858001"/>
          </a:xfrm>
          <a:prstGeom prst="rect">
            <a:avLst/>
          </a:prstGeom>
          <a:solidFill>
            <a:srgbClr val="D0D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D2D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824663" y="731838"/>
            <a:ext cx="4659312" cy="5394325"/>
          </a:xfrm>
        </p:spPr>
        <p:txBody>
          <a:bodyPr/>
          <a:lstStyle>
            <a:lvl1pPr>
              <a:defRPr baseline="0">
                <a:solidFill>
                  <a:srgbClr val="5D676F"/>
                </a:solidFill>
              </a:defRPr>
            </a:lvl1pPr>
          </a:lstStyle>
          <a:p>
            <a:pPr lvl="0"/>
            <a:r>
              <a:rPr lang="en-US" dirty="0"/>
              <a:t>Click to paste Excel chart or click an icon below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17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Green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5F66FD-4630-5D4C-AB2A-DAA0D91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9F81D6-6007-8244-A582-A07CEAD23A5D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701766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02680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72235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 - Heavy Outlin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 - Heavy Out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22074849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 - Heavy Out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3536257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Delete any</a:t>
            </a:r>
            <a:r>
              <a:rPr lang="en-US" baseline="0"/>
              <a:t> </a:t>
            </a:r>
            <a:r>
              <a:rPr lang="en-US"/>
              <a:t>unnecessary </a:t>
            </a:r>
            <a:r>
              <a:rPr lang="en-US" dirty="0"/>
              <a:t>social </a:t>
            </a:r>
            <a:r>
              <a:rPr lang="en-US"/>
              <a:t>media placeholders in the slide</a:t>
            </a:r>
            <a:r>
              <a:rPr lang="en-US" baseline="0"/>
              <a:t> master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3330781"/>
            <a:ext cx="546100" cy="54610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4010714"/>
            <a:ext cx="546100" cy="54610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3313154"/>
            <a:ext cx="546100" cy="54610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3993087"/>
            <a:ext cx="546100" cy="5461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4683513"/>
            <a:ext cx="546100" cy="5461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5360350"/>
            <a:ext cx="546100" cy="546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ORIGINAL) 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9" name="Oval 38"/>
          <p:cNvSpPr/>
          <p:nvPr userDrawn="1"/>
        </p:nvSpPr>
        <p:spPr>
          <a:xfrm>
            <a:off x="912223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3357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1" name="Oval 40"/>
          <p:cNvSpPr/>
          <p:nvPr userDrawn="1"/>
        </p:nvSpPr>
        <p:spPr>
          <a:xfrm>
            <a:off x="912223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823357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3" name="Oval 52"/>
          <p:cNvSpPr/>
          <p:nvPr userDrawn="1"/>
        </p:nvSpPr>
        <p:spPr>
          <a:xfrm>
            <a:off x="912223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1823357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5" name="Oval 54"/>
          <p:cNvSpPr/>
          <p:nvPr userDrawn="1"/>
        </p:nvSpPr>
        <p:spPr>
          <a:xfrm>
            <a:off x="6433975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345109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any</a:t>
            </a:r>
            <a:r>
              <a:rPr lang="en-US" baseline="0" dirty="0"/>
              <a:t> </a:t>
            </a:r>
            <a:r>
              <a:rPr lang="en-US" dirty="0"/>
              <a:t>unnecessary social media placeholders in the slide</a:t>
            </a:r>
            <a:r>
              <a:rPr lang="en-US" baseline="0" dirty="0"/>
              <a:t> master</a:t>
            </a:r>
            <a:r>
              <a:rPr lang="en-US" dirty="0"/>
              <a:t>.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1BF396-C4E8-D448-A67E-EAF24706010F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4174416-DDD2-9E44-A106-9725CD8E048D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62969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 Thank-You Slide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86A48A-2342-804A-9CEB-70A4DB2CBEE3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080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5" y="0"/>
            <a:ext cx="12192001" cy="6858000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FA04CD-0ACB-F840-B74F-2066F4AB4DA3}"/>
              </a:ext>
            </a:extLst>
          </p:cNvPr>
          <p:cNvSpPr/>
          <p:nvPr userDrawn="1"/>
        </p:nvSpPr>
        <p:spPr>
          <a:xfrm>
            <a:off x="343377" y="315409"/>
            <a:ext cx="11458936" cy="620403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508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560264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533607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0A828F-03B5-FB4E-9CCA-0F904312E483}"/>
              </a:ext>
            </a:extLst>
          </p:cNvPr>
          <p:cNvSpPr/>
          <p:nvPr userDrawn="1"/>
        </p:nvSpPr>
        <p:spPr>
          <a:xfrm>
            <a:off x="671332" y="731523"/>
            <a:ext cx="10799180" cy="5484082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0099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581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742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730885"/>
            <a:ext cx="10728960" cy="13069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03567"/>
            <a:ext cx="10728960" cy="372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4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1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72" r:id="rId2"/>
    <p:sldLayoutId id="2147483673" r:id="rId3"/>
    <p:sldLayoutId id="2147483731" r:id="rId4"/>
    <p:sldLayoutId id="2147483675" r:id="rId5"/>
    <p:sldLayoutId id="2147483740" r:id="rId6"/>
    <p:sldLayoutId id="2147483741" r:id="rId7"/>
    <p:sldLayoutId id="2147483706" r:id="rId8"/>
    <p:sldLayoutId id="2147483742" r:id="rId9"/>
    <p:sldLayoutId id="2147483743" r:id="rId10"/>
    <p:sldLayoutId id="2147483676" r:id="rId11"/>
    <p:sldLayoutId id="2147483744" r:id="rId12"/>
    <p:sldLayoutId id="2147483745" r:id="rId13"/>
    <p:sldLayoutId id="214748374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747" r:id="rId21"/>
    <p:sldLayoutId id="2147483748" r:id="rId22"/>
    <p:sldLayoutId id="2147483749" r:id="rId23"/>
    <p:sldLayoutId id="2147483738" r:id="rId24"/>
    <p:sldLayoutId id="2147483750" r:id="rId25"/>
    <p:sldLayoutId id="2147483751" r:id="rId26"/>
    <p:sldLayoutId id="2147483752" r:id="rId27"/>
    <p:sldLayoutId id="2147483684" r:id="rId28"/>
    <p:sldLayoutId id="2147483685" r:id="rId29"/>
    <p:sldLayoutId id="2147483687" r:id="rId30"/>
    <p:sldLayoutId id="2147483734" r:id="rId31"/>
    <p:sldLayoutId id="2147483758" r:id="rId32"/>
    <p:sldLayoutId id="2147483737" r:id="rId33"/>
    <p:sldLayoutId id="2147483736" r:id="rId34"/>
    <p:sldLayoutId id="2147483735" r:id="rId35"/>
    <p:sldLayoutId id="2147483739" r:id="rId36"/>
    <p:sldLayoutId id="2147483683" r:id="rId37"/>
    <p:sldLayoutId id="2147483686" r:id="rId38"/>
    <p:sldLayoutId id="2147483753" r:id="rId39"/>
    <p:sldLayoutId id="2147483754" r:id="rId40"/>
    <p:sldLayoutId id="2147483755" r:id="rId41"/>
    <p:sldLayoutId id="2147483688" r:id="rId42"/>
    <p:sldLayoutId id="2147483756" r:id="rId43"/>
    <p:sldLayoutId id="2147483757" r:id="rId44"/>
    <p:sldLayoutId id="2147483689" r:id="rId45"/>
    <p:sldLayoutId id="2147483693" r:id="rId46"/>
    <p:sldLayoutId id="2147483690" r:id="rId47"/>
    <p:sldLayoutId id="2147483732" r:id="rId48"/>
    <p:sldLayoutId id="2147483733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Museo Slab 500" panose="02000000000000000000" pitchFamily="2" charset="77"/>
          <a:ea typeface="Museo Slab 500" panose="02000000000000000000" pitchFamily="2" charset="77"/>
          <a:cs typeface="Museo Slab 500" panose="02000000000000000000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>
          <a:solidFill>
            <a:schemeClr val="bg2">
              <a:lumMod val="10000"/>
            </a:schemeClr>
          </a:solidFill>
          <a:latin typeface="+mn-lt"/>
          <a:ea typeface="Trebuchet MS" charset="0"/>
          <a:cs typeface="Trebuchet MS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ighered.colorado.gov/Publications/Reports/FinancialAid/FY2019/201819_FAReport_rel11272019.pdf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October 2, 2019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/>
          <a:lstStyle/>
          <a:p>
            <a:r>
              <a:rPr lang="en-US" dirty="0"/>
              <a:t>CCHE Learning Session: Financial Aid</a:t>
            </a:r>
            <a:endParaRPr lang="en-US" sz="8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399" y="3693747"/>
            <a:ext cx="10363200" cy="490311"/>
          </a:xfrm>
        </p:spPr>
        <p:txBody>
          <a:bodyPr/>
          <a:lstStyle/>
          <a:p>
            <a:r>
              <a:rPr lang="en-US" dirty="0"/>
              <a:t>Emily Burns, Karla Nash, and Joe </a:t>
            </a:r>
            <a:r>
              <a:rPr lang="en-US" dirty="0" err="1"/>
              <a:t>Donlay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9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Donlay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Colorado State University- Fort Collins, Financial Aid Director</a:t>
            </a:r>
          </a:p>
        </p:txBody>
      </p:sp>
    </p:spTree>
    <p:extLst>
      <p:ext uri="{BB962C8B-B14F-4D97-AF65-F5344CB8AC3E}">
        <p14:creationId xmlns:p14="http://schemas.microsoft.com/office/powerpoint/2010/main" val="95738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February 7, 2020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CCHE Learning Session</a:t>
            </a:r>
          </a:p>
        </p:txBody>
      </p:sp>
    </p:spTree>
    <p:extLst>
      <p:ext uri="{BB962C8B-B14F-4D97-AF65-F5344CB8AC3E}">
        <p14:creationId xmlns:p14="http://schemas.microsoft.com/office/powerpoint/2010/main" val="34917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0A642F3C-5FF3-4841-8DDB-287D2F4EC47B}"/>
              </a:ext>
            </a:extLst>
          </p:cNvPr>
          <p:cNvGraphicFramePr>
            <a:graphicFrameLocks noGrp="1"/>
          </p:cNvGraphicFramePr>
          <p:nvPr/>
        </p:nvGraphicFramePr>
        <p:xfrm>
          <a:off x="2066925" y="683419"/>
          <a:ext cx="8058150" cy="549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729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6842-0639-4FB9-A7E7-F0405BEA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 Appropriations History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297E4C26-9A21-4657-B540-D03B3B1E9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29618"/>
              </p:ext>
            </p:extLst>
          </p:nvPr>
        </p:nvGraphicFramePr>
        <p:xfrm>
          <a:off x="1573809" y="1958006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4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0A642F3C-5FF3-4841-8DDB-287D2F4EC47B}"/>
              </a:ext>
            </a:extLst>
          </p:cNvPr>
          <p:cNvGraphicFramePr>
            <a:graphicFrameLocks noGrp="1"/>
          </p:cNvGraphicFramePr>
          <p:nvPr/>
        </p:nvGraphicFramePr>
        <p:xfrm>
          <a:off x="2066925" y="683419"/>
          <a:ext cx="8058150" cy="549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652ED63-2152-400F-A1AB-7B57B3DA08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94"/>
          <a:stretch/>
        </p:blipFill>
        <p:spPr>
          <a:xfrm>
            <a:off x="763398" y="352146"/>
            <a:ext cx="10133901" cy="61537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BE22D7-8311-4B1A-AE58-D957923DB6F2}"/>
              </a:ext>
            </a:extLst>
          </p:cNvPr>
          <p:cNvSpPr txBox="1"/>
          <p:nvPr/>
        </p:nvSpPr>
        <p:spPr>
          <a:xfrm>
            <a:off x="310393" y="6342077"/>
            <a:ext cx="53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SHEEO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178C60-5E18-4E88-B1A5-954BCA0AE7FD}"/>
              </a:ext>
            </a:extLst>
          </p:cNvPr>
          <p:cNvSpPr txBox="1"/>
          <p:nvPr/>
        </p:nvSpPr>
        <p:spPr>
          <a:xfrm>
            <a:off x="7808767" y="1126201"/>
            <a:ext cx="1188413" cy="578882"/>
          </a:xfrm>
          <a:prstGeom prst="wedgeRoundRectCallout">
            <a:avLst>
              <a:gd name="adj1" fmla="val -105232"/>
              <a:gd name="adj2" fmla="val 7230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High aid, high tuition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41D20-64B9-4BF6-BCD0-A173829425C8}"/>
              </a:ext>
            </a:extLst>
          </p:cNvPr>
          <p:cNvSpPr txBox="1"/>
          <p:nvPr/>
        </p:nvSpPr>
        <p:spPr>
          <a:xfrm>
            <a:off x="1618327" y="1421125"/>
            <a:ext cx="1188413" cy="578882"/>
          </a:xfrm>
          <a:prstGeom prst="wedgeRoundRectCallout">
            <a:avLst>
              <a:gd name="adj1" fmla="val 45196"/>
              <a:gd name="adj2" fmla="val 6165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Low aid, high tuition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108E77A1-F0D9-434D-80BC-7E5161EDAA7B}"/>
              </a:ext>
            </a:extLst>
          </p:cNvPr>
          <p:cNvSpPr txBox="1"/>
          <p:nvPr/>
        </p:nvSpPr>
        <p:spPr>
          <a:xfrm>
            <a:off x="7808767" y="5287140"/>
            <a:ext cx="1188413" cy="578882"/>
          </a:xfrm>
          <a:prstGeom prst="wedgeRoundRectCallout">
            <a:avLst>
              <a:gd name="adj1" fmla="val -91399"/>
              <a:gd name="adj2" fmla="val -16374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High aid, low tuition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BAC52F53-AE96-47F6-A5E2-14AF08D06528}"/>
              </a:ext>
            </a:extLst>
          </p:cNvPr>
          <p:cNvSpPr txBox="1"/>
          <p:nvPr/>
        </p:nvSpPr>
        <p:spPr>
          <a:xfrm>
            <a:off x="2246865" y="5385988"/>
            <a:ext cx="1188413" cy="578882"/>
          </a:xfrm>
          <a:prstGeom prst="wedgeRoundRectCallout">
            <a:avLst>
              <a:gd name="adj1" fmla="val 2834"/>
              <a:gd name="adj2" fmla="val -9275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Low aid, low tuition</a:t>
            </a:r>
          </a:p>
        </p:txBody>
      </p:sp>
    </p:spTree>
    <p:extLst>
      <p:ext uri="{BB962C8B-B14F-4D97-AF65-F5344CB8AC3E}">
        <p14:creationId xmlns:p14="http://schemas.microsoft.com/office/powerpoint/2010/main" val="9970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7763A23-5A3C-4764-8F0A-9D9E8B407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61213"/>
              </p:ext>
            </p:extLst>
          </p:nvPr>
        </p:nvGraphicFramePr>
        <p:xfrm>
          <a:off x="661182" y="495300"/>
          <a:ext cx="10691446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70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Commission Authority </a:t>
            </a:r>
            <a:br>
              <a:rPr lang="en-US" dirty="0"/>
            </a:br>
            <a:r>
              <a:rPr lang="en-US" dirty="0"/>
              <a:t>CRS 23-3.3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Student Budget Parameters- Fall</a:t>
            </a:r>
          </a:p>
          <a:p>
            <a:r>
              <a:rPr lang="en-US" dirty="0"/>
              <a:t>Financial Aid Allocation Methodology- Spring</a:t>
            </a:r>
          </a:p>
          <a:p>
            <a:r>
              <a:rPr lang="en-US" dirty="0"/>
              <a:t>Statewide Policy- As needed</a:t>
            </a:r>
          </a:p>
          <a:p>
            <a:r>
              <a:rPr lang="en-US" dirty="0"/>
              <a:t>Colorado is a decentralized aid state. CCHE + DHE make </a:t>
            </a:r>
            <a:r>
              <a:rPr lang="en-US" b="1" u="sng" dirty="0"/>
              <a:t>allocations</a:t>
            </a:r>
            <a:r>
              <a:rPr lang="en-US" dirty="0"/>
              <a:t> to institutions. Institutions </a:t>
            </a:r>
            <a:r>
              <a:rPr lang="en-US" b="1" u="sng" dirty="0"/>
              <a:t>package aid </a:t>
            </a:r>
            <a:r>
              <a:rPr lang="en-US" dirty="0"/>
              <a:t>and make </a:t>
            </a:r>
            <a:r>
              <a:rPr lang="en-US" b="1" u="sng" dirty="0"/>
              <a:t>individual awards </a:t>
            </a:r>
            <a:r>
              <a:rPr lang="en-US" dirty="0"/>
              <a:t>to students based on determined need and available resources. </a:t>
            </a:r>
          </a:p>
        </p:txBody>
      </p:sp>
    </p:spTree>
    <p:extLst>
      <p:ext uri="{BB962C8B-B14F-4D97-AF65-F5344CB8AC3E}">
        <p14:creationId xmlns:p14="http://schemas.microsoft.com/office/powerpoint/2010/main" val="390908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8840" y="3875713"/>
            <a:ext cx="3906074" cy="2533476"/>
          </a:xfrm>
        </p:spPr>
        <p:txBody>
          <a:bodyPr>
            <a:noAutofit/>
          </a:bodyPr>
          <a:lstStyle/>
          <a:p>
            <a:r>
              <a:rPr lang="en-US" sz="2000" dirty="0"/>
              <a:t>Need-based: $140 mil</a:t>
            </a:r>
          </a:p>
          <a:p>
            <a:r>
              <a:rPr lang="en-US" sz="2000" dirty="0"/>
              <a:t>Work-study: $23.4 mil</a:t>
            </a:r>
          </a:p>
          <a:p>
            <a:r>
              <a:rPr lang="en-US" sz="2000" dirty="0"/>
              <a:t>Categorical (entitlement): $18mil</a:t>
            </a:r>
          </a:p>
          <a:p>
            <a:r>
              <a:rPr lang="en-US" sz="2000" dirty="0"/>
              <a:t>Merit: $5 mil</a:t>
            </a:r>
          </a:p>
          <a:p>
            <a:r>
              <a:rPr lang="en-US" sz="2000" dirty="0"/>
              <a:t>CTE: $450k</a:t>
            </a:r>
          </a:p>
          <a:p>
            <a:r>
              <a:rPr lang="en-US" sz="2000" dirty="0">
                <a:hlinkClick r:id="rId2"/>
              </a:rPr>
              <a:t>Financial Aid Report available here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million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9116" y="159391"/>
            <a:ext cx="4697834" cy="3573710"/>
          </a:xfrm>
        </p:spPr>
        <p:txBody>
          <a:bodyPr/>
          <a:lstStyle/>
          <a:p>
            <a:r>
              <a:rPr lang="en-US" dirty="0"/>
              <a:t>CCHE approves allocation of $200 million in state financial aid appropriations, annually</a:t>
            </a:r>
          </a:p>
        </p:txBody>
      </p:sp>
    </p:spTree>
    <p:extLst>
      <p:ext uri="{BB962C8B-B14F-4D97-AF65-F5344CB8AC3E}">
        <p14:creationId xmlns:p14="http://schemas.microsoft.com/office/powerpoint/2010/main" val="35312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Financial Aid Statutory Revisions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Ongoing HB 19-1196 Implementation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Legislation affecting Financial Aid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Emergency Completion Grants</a:t>
            </a:r>
          </a:p>
          <a:p>
            <a:pPr marL="800100" lvl="1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FY 2021 Financial Aid Allocations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and</a:t>
            </a:r>
            <a:br>
              <a:rPr lang="en-US" dirty="0"/>
            </a:br>
            <a:r>
              <a:rPr lang="en-US" dirty="0"/>
              <a:t>Upcoming Issues</a:t>
            </a:r>
          </a:p>
        </p:txBody>
      </p:sp>
    </p:spTree>
    <p:extLst>
      <p:ext uri="{BB962C8B-B14F-4D97-AF65-F5344CB8AC3E}">
        <p14:creationId xmlns:p14="http://schemas.microsoft.com/office/powerpoint/2010/main" val="13820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Karla Nash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Colorado Community College System, Financial Aid Director</a:t>
            </a:r>
          </a:p>
        </p:txBody>
      </p:sp>
    </p:spTree>
    <p:extLst>
      <p:ext uri="{BB962C8B-B14F-4D97-AF65-F5344CB8AC3E}">
        <p14:creationId xmlns:p14="http://schemas.microsoft.com/office/powerpoint/2010/main" val="19065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E Color Scheme">
      <a:dk1>
        <a:srgbClr val="000000"/>
      </a:dk1>
      <a:lt1>
        <a:srgbClr val="FFFFFF"/>
      </a:lt1>
      <a:dk2>
        <a:srgbClr val="5C6670"/>
      </a:dk2>
      <a:lt2>
        <a:srgbClr val="D0D2D3"/>
      </a:lt2>
      <a:accent1>
        <a:srgbClr val="001970"/>
      </a:accent1>
      <a:accent2>
        <a:srgbClr val="407CCA"/>
      </a:accent2>
      <a:accent3>
        <a:srgbClr val="34647E"/>
      </a:accent3>
      <a:accent4>
        <a:srgbClr val="6D3A5D"/>
      </a:accent4>
      <a:accent5>
        <a:srgbClr val="6CC049"/>
      </a:accent5>
      <a:accent6>
        <a:srgbClr val="F6B333"/>
      </a:accent6>
      <a:hlink>
        <a:srgbClr val="0563C1"/>
      </a:hlink>
      <a:folHlink>
        <a:srgbClr val="6D3A5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18928</TotalTime>
  <Words>233</Words>
  <Application>Microsoft Office PowerPoint</Application>
  <PresentationFormat>Widescreen</PresentationFormat>
  <Paragraphs>49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Museo Slab 500</vt:lpstr>
      <vt:lpstr>Trebuchet MS</vt:lpstr>
      <vt:lpstr>Office Theme</vt:lpstr>
      <vt:lpstr>CCHE Learning Session: Financial Aid</vt:lpstr>
      <vt:lpstr>PowerPoint Presentation</vt:lpstr>
      <vt:lpstr>State Aid Appropriations History</vt:lpstr>
      <vt:lpstr>PowerPoint Presentation</vt:lpstr>
      <vt:lpstr>PowerPoint Presentation</vt:lpstr>
      <vt:lpstr>Commission Authority  CRS 23-3.3</vt:lpstr>
      <vt:lpstr>$200 million </vt:lpstr>
      <vt:lpstr>Current and Upcoming Issues</vt:lpstr>
      <vt:lpstr>Karla Nash</vt:lpstr>
      <vt:lpstr>Joe Donlay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Ralston Vaz</dc:creator>
  <cp:lastModifiedBy>Emily Burns</cp:lastModifiedBy>
  <cp:revision>223</cp:revision>
  <cp:lastPrinted>2019-09-05T18:29:49Z</cp:lastPrinted>
  <dcterms:created xsi:type="dcterms:W3CDTF">2017-05-09T22:12:32Z</dcterms:created>
  <dcterms:modified xsi:type="dcterms:W3CDTF">2020-02-06T18:59:22Z</dcterms:modified>
</cp:coreProperties>
</file>