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7" r:id="rId2"/>
  </p:sldMasterIdLst>
  <p:notesMasterIdLst>
    <p:notesMasterId r:id="rId21"/>
  </p:notesMasterIdLst>
  <p:handoutMasterIdLst>
    <p:handoutMasterId r:id="rId22"/>
  </p:handoutMasterIdLst>
  <p:sldIdLst>
    <p:sldId id="292" r:id="rId3"/>
    <p:sldId id="364" r:id="rId4"/>
    <p:sldId id="344" r:id="rId5"/>
    <p:sldId id="366" r:id="rId6"/>
    <p:sldId id="365" r:id="rId7"/>
    <p:sldId id="368" r:id="rId8"/>
    <p:sldId id="259" r:id="rId9"/>
    <p:sldId id="269" r:id="rId10"/>
    <p:sldId id="270" r:id="rId11"/>
    <p:sldId id="283" r:id="rId12"/>
    <p:sldId id="370" r:id="rId13"/>
    <p:sldId id="264" r:id="rId14"/>
    <p:sldId id="371" r:id="rId15"/>
    <p:sldId id="375" r:id="rId16"/>
    <p:sldId id="380" r:id="rId17"/>
    <p:sldId id="378" r:id="rId18"/>
    <p:sldId id="379" r:id="rId19"/>
    <p:sldId id="266"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D"/>
    <a:srgbClr val="5D676F"/>
    <a:srgbClr val="FFFFFF"/>
    <a:srgbClr val="D0D2D3"/>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13"/>
    <p:restoredTop sz="96354"/>
  </p:normalViewPr>
  <p:slideViewPr>
    <p:cSldViewPr snapToGrid="0" snapToObjects="1">
      <p:cViewPr varScale="1">
        <p:scale>
          <a:sx n="85" d="100"/>
          <a:sy n="85" d="100"/>
        </p:scale>
        <p:origin x="132" y="8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F332C5-1E25-4A0F-9A8F-BA4491579487}" type="datetimeFigureOut">
              <a:rPr lang="en-US" smtClean="0"/>
              <a:t>4/25/2019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90ACF7E-815C-4D34-BF82-CD2319CEFB1B}" type="slidenum">
              <a:rPr lang="en-US" smtClean="0"/>
              <a:t>‹#›</a:t>
            </a:fld>
            <a:endParaRPr lang="en-US"/>
          </a:p>
        </p:txBody>
      </p:sp>
    </p:spTree>
    <p:extLst>
      <p:ext uri="{BB962C8B-B14F-4D97-AF65-F5344CB8AC3E}">
        <p14:creationId xmlns:p14="http://schemas.microsoft.com/office/powerpoint/2010/main" val="2350774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6060507-F52F-8F43-B030-5E93CCB5DA4B}" type="datetimeFigureOut">
              <a:rPr lang="en-US" smtClean="0"/>
              <a:t>4/25/2019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C9EDD8-768D-EC4B-B6B0-09EE5ACB7557}" type="slidenum">
              <a:rPr lang="en-US" smtClean="0"/>
              <a:t>‹#›</a:t>
            </a:fld>
            <a:endParaRPr lang="en-US"/>
          </a:p>
        </p:txBody>
      </p:sp>
    </p:spTree>
    <p:extLst>
      <p:ext uri="{BB962C8B-B14F-4D97-AF65-F5344CB8AC3E}">
        <p14:creationId xmlns:p14="http://schemas.microsoft.com/office/powerpoint/2010/main" val="625269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Kim</a:t>
            </a:r>
            <a:endParaRPr sz="12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Kim</a:t>
            </a:r>
            <a:endParaRPr sz="12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571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Shape 136"/>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Kim</a:t>
            </a:r>
            <a:endParaRPr sz="1200" b="0" i="0" u="none" strike="noStrike" cap="none">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93561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A">
    <p:bg>
      <p:bgPr>
        <a:solidFill>
          <a:srgbClr val="009AD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BEBA8EAE-BF5A-486C-A8C5-ECC9F3942E4B}">
                <a14:imgProps xmlns:a14="http://schemas.microsoft.com/office/drawing/2010/main">
                  <a14:imgLayer r:embed="rId3">
                    <a14:imgEffect>
                      <a14:brightnessContrast bright="-59000" contrast="-33000"/>
                    </a14:imgEffect>
                  </a14:imgLayer>
                </a14:imgProps>
              </a:ext>
              <a:ext uri="{28A0092B-C50C-407E-A947-70E740481C1C}">
                <a14:useLocalDpi xmlns:a14="http://schemas.microsoft.com/office/drawing/2010/main" val="0"/>
              </a:ext>
            </a:extLst>
          </a:blip>
          <a:stretch>
            <a:fillRect/>
          </a:stretch>
        </p:blipFill>
        <p:spPr>
          <a:xfrm>
            <a:off x="-7620" y="-985915"/>
            <a:ext cx="12192000" cy="8126944"/>
          </a:xfrm>
          <a:prstGeom prst="rect">
            <a:avLst/>
          </a:prstGeom>
        </p:spPr>
      </p:pic>
      <p:sp>
        <p:nvSpPr>
          <p:cNvPr id="12" name="Round Same Side Corner Rectangle 11"/>
          <p:cNvSpPr/>
          <p:nvPr userDrawn="1"/>
        </p:nvSpPr>
        <p:spPr>
          <a:xfrm>
            <a:off x="822960" y="6176965"/>
            <a:ext cx="10530840" cy="681037"/>
          </a:xfrm>
          <a:prstGeom prst="round2SameRect">
            <a:avLst>
              <a:gd name="adj1" fmla="val 18558"/>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4401" y="1759585"/>
            <a:ext cx="10363200" cy="3124198"/>
          </a:xfrm>
        </p:spPr>
        <p:txBody>
          <a:bodyPr>
            <a:noAutofit/>
          </a:bodyPr>
          <a:lstStyle>
            <a:lvl1pPr>
              <a:defRPr sz="11000" b="0" i="0">
                <a:solidFill>
                  <a:schemeClr val="bg1"/>
                </a:solidFill>
                <a:latin typeface="Museo Slab 500" charset="0"/>
                <a:ea typeface="Museo Slab 500" charset="0"/>
                <a:cs typeface="Museo Slab 500" charset="0"/>
              </a:defRPr>
            </a:lvl1pPr>
          </a:lstStyle>
          <a:p>
            <a:r>
              <a:rPr lang="en-US" dirty="0"/>
              <a:t>Click to edit Master title</a:t>
            </a:r>
          </a:p>
        </p:txBody>
      </p:sp>
      <p:sp>
        <p:nvSpPr>
          <p:cNvPr id="7" name="Footer Placeholder 6"/>
          <p:cNvSpPr>
            <a:spLocks noGrp="1"/>
          </p:cNvSpPr>
          <p:nvPr>
            <p:ph type="ftr" sz="quarter" idx="11"/>
          </p:nvPr>
        </p:nvSpPr>
        <p:spPr/>
        <p:txBody>
          <a:bodyPr/>
          <a:lstStyle/>
          <a:p>
            <a:endParaRPr lang="en-US" dirty="0"/>
          </a:p>
        </p:txBody>
      </p:sp>
      <p:sp>
        <p:nvSpPr>
          <p:cNvPr id="11" name="Text Placeholder 10"/>
          <p:cNvSpPr>
            <a:spLocks noGrp="1"/>
          </p:cNvSpPr>
          <p:nvPr>
            <p:ph type="body" sz="quarter" idx="12" hasCustomPrompt="1"/>
          </p:nvPr>
        </p:nvSpPr>
        <p:spPr>
          <a:xfrm>
            <a:off x="914401" y="903514"/>
            <a:ext cx="10363200" cy="490311"/>
          </a:xfrm>
        </p:spPr>
        <p:txBody>
          <a:bodyPr/>
          <a:lstStyle>
            <a:lvl1pPr marL="0" indent="0">
              <a:buNone/>
              <a:defRPr b="1" i="1">
                <a:solidFill>
                  <a:schemeClr val="bg1"/>
                </a:solidFill>
                <a:latin typeface="Trebuchet MS" charset="0"/>
                <a:ea typeface="Trebuchet MS" charset="0"/>
                <a:cs typeface="Trebuchet MS" charset="0"/>
              </a:defRPr>
            </a:lvl1pPr>
          </a:lstStyle>
          <a:p>
            <a:pPr lvl="0"/>
            <a:r>
              <a:rPr lang="en-US" dirty="0"/>
              <a:t>Click to edit Master subtitle</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1673" y="6307399"/>
            <a:ext cx="1787071" cy="414077"/>
          </a:xfrm>
          <a:prstGeom prst="rect">
            <a:avLst/>
          </a:prstGeom>
        </p:spPr>
      </p:pic>
    </p:spTree>
    <p:extLst>
      <p:ext uri="{BB962C8B-B14F-4D97-AF65-F5344CB8AC3E}">
        <p14:creationId xmlns:p14="http://schemas.microsoft.com/office/powerpoint/2010/main" val="1815442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Picture Text Slide">
    <p:bg>
      <p:bgPr>
        <a:solidFill>
          <a:schemeClr val="bg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3" hasCustomPrompt="1"/>
          </p:nvPr>
        </p:nvSpPr>
        <p:spPr>
          <a:xfrm>
            <a:off x="152400" y="128588"/>
            <a:ext cx="11887200" cy="6600825"/>
          </a:xfrm>
          <a:prstGeom prst="roundRect">
            <a:avLst>
              <a:gd name="adj" fmla="val 2649"/>
            </a:avLst>
          </a:prstGeom>
          <a:noFill/>
          <a:ln>
            <a:noFill/>
          </a:ln>
        </p:spPr>
        <p:txBody>
          <a:bodyPr/>
          <a:lstStyle>
            <a:lvl1pPr marL="0" indent="0" algn="ctr">
              <a:buNone/>
              <a:defRPr/>
            </a:lvl1pPr>
          </a:lstStyle>
          <a:p>
            <a:r>
              <a:rPr lang="en-US" dirty="0"/>
              <a:t>Click icon to add image. Select a dark photo.</a:t>
            </a:r>
          </a:p>
        </p:txBody>
      </p:sp>
      <p:sp>
        <p:nvSpPr>
          <p:cNvPr id="5" name="Title 1"/>
          <p:cNvSpPr>
            <a:spLocks noGrp="1"/>
          </p:cNvSpPr>
          <p:nvPr>
            <p:ph type="title" hasCustomPrompt="1"/>
          </p:nvPr>
        </p:nvSpPr>
        <p:spPr>
          <a:xfrm>
            <a:off x="1603467" y="3548742"/>
            <a:ext cx="8985068" cy="1513120"/>
          </a:xfrm>
        </p:spPr>
        <p:txBody>
          <a:bodyPr>
            <a:noAutofit/>
          </a:bodyPr>
          <a:lstStyle>
            <a:lvl1pPr algn="ctr">
              <a:defRPr sz="4500" b="0" i="0">
                <a:solidFill>
                  <a:schemeClr val="bg1"/>
                </a:solidFill>
                <a:latin typeface="Trebuchet MS" charset="0"/>
                <a:ea typeface="Trebuchet MS" charset="0"/>
                <a:cs typeface="Trebuchet MS" charset="0"/>
              </a:defRPr>
            </a:lvl1pPr>
          </a:lstStyle>
          <a:p>
            <a:r>
              <a:rPr lang="en-US" dirty="0"/>
              <a:t>Click to edit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Picture Text Slide">
    <p:bg>
      <p:bgPr>
        <a:solidFill>
          <a:schemeClr val="bg1"/>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13" hasCustomPrompt="1"/>
          </p:nvPr>
        </p:nvSpPr>
        <p:spPr>
          <a:xfrm>
            <a:off x="152400" y="128588"/>
            <a:ext cx="11887200" cy="6600825"/>
          </a:xfrm>
          <a:prstGeom prst="roundRect">
            <a:avLst>
              <a:gd name="adj" fmla="val 2649"/>
            </a:avLst>
          </a:prstGeom>
          <a:noFill/>
          <a:ln>
            <a:noFill/>
          </a:ln>
        </p:spPr>
        <p:txBody>
          <a:bodyPr/>
          <a:lstStyle>
            <a:lvl1pPr marL="0" indent="0" algn="ctr">
              <a:buNone/>
              <a:defRPr/>
            </a:lvl1pPr>
          </a:lstStyle>
          <a:p>
            <a:r>
              <a:rPr lang="en-US" dirty="0"/>
              <a:t>Click icon to add image. Select a bright photo.</a:t>
            </a:r>
          </a:p>
        </p:txBody>
      </p:sp>
      <p:sp>
        <p:nvSpPr>
          <p:cNvPr id="5" name="Title 1"/>
          <p:cNvSpPr>
            <a:spLocks noGrp="1"/>
          </p:cNvSpPr>
          <p:nvPr>
            <p:ph type="title" hasCustomPrompt="1"/>
          </p:nvPr>
        </p:nvSpPr>
        <p:spPr>
          <a:xfrm>
            <a:off x="1603467" y="3548742"/>
            <a:ext cx="8985068" cy="1513120"/>
          </a:xfrm>
        </p:spPr>
        <p:txBody>
          <a:bodyPr>
            <a:noAutofit/>
          </a:bodyPr>
          <a:lstStyle>
            <a:lvl1pPr algn="ctr">
              <a:defRPr sz="4500" b="0" i="0">
                <a:solidFill>
                  <a:srgbClr val="5D676F"/>
                </a:solidFill>
                <a:latin typeface="Trebuchet MS" charset="0"/>
                <a:ea typeface="Trebuchet MS" charset="0"/>
                <a:cs typeface="Trebuchet MS" charset="0"/>
              </a:defRPr>
            </a:lvl1pPr>
          </a:lstStyle>
          <a:p>
            <a:r>
              <a:rPr lang="en-US" dirty="0"/>
              <a:t>Click to edit text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icture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4" y="2403569"/>
            <a:ext cx="4648199" cy="3722909"/>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
        <p:nvSpPr>
          <p:cNvPr id="6" name="Text Placeholder 10"/>
          <p:cNvSpPr>
            <a:spLocks noGrp="1"/>
          </p:cNvSpPr>
          <p:nvPr>
            <p:ph type="body" sz="quarter" idx="13" hasCustomPrompt="1"/>
          </p:nvPr>
        </p:nvSpPr>
        <p:spPr>
          <a:xfrm>
            <a:off x="729344" y="731520"/>
            <a:ext cx="4648199" cy="1306287"/>
          </a:xfrm>
        </p:spPr>
        <p:txBody>
          <a:bodyPr>
            <a:noAutofit/>
          </a:bodyPr>
          <a:lstStyle>
            <a:lvl1pPr marL="0" indent="0" algn="l">
              <a:buNone/>
              <a:defRPr sz="4500" b="1" i="0">
                <a:solidFill>
                  <a:srgbClr val="5D676F"/>
                </a:solidFill>
                <a:latin typeface="Trebuchet MS" charset="0"/>
                <a:ea typeface="Trebuchet MS" charset="0"/>
                <a:cs typeface="Trebuchet MS" charset="0"/>
              </a:defRPr>
            </a:lvl1pPr>
          </a:lstStyle>
          <a:p>
            <a:pPr lvl="0"/>
            <a:r>
              <a:rPr lang="en-US" dirty="0"/>
              <a:t>Click to edit header info text</a:t>
            </a:r>
          </a:p>
        </p:txBody>
      </p:sp>
      <p:sp>
        <p:nvSpPr>
          <p:cNvPr id="10" name="Picture Placeholder 9"/>
          <p:cNvSpPr>
            <a:spLocks noGrp="1"/>
          </p:cNvSpPr>
          <p:nvPr>
            <p:ph type="pic" sz="quarter" idx="14"/>
          </p:nvPr>
        </p:nvSpPr>
        <p:spPr>
          <a:xfrm>
            <a:off x="6106885" y="0"/>
            <a:ext cx="6085115" cy="6858000"/>
          </a:xfrm>
        </p:spPr>
        <p:txBody>
          <a:bodyPr/>
          <a:lstStyle/>
          <a:p>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Point Slide">
    <p:spTree>
      <p:nvGrpSpPr>
        <p:cNvPr id="1" name=""/>
        <p:cNvGrpSpPr/>
        <p:nvPr/>
      </p:nvGrpSpPr>
      <p:grpSpPr>
        <a:xfrm>
          <a:off x="0" y="0"/>
          <a:ext cx="0" cy="0"/>
          <a:chOff x="0" y="0"/>
          <a:chExt cx="0" cy="0"/>
        </a:xfrm>
      </p:grpSpPr>
      <p:sp>
        <p:nvSpPr>
          <p:cNvPr id="15" name="Rectangle 14"/>
          <p:cNvSpPr/>
          <p:nvPr userDrawn="1"/>
        </p:nvSpPr>
        <p:spPr>
          <a:xfrm rot="10800000">
            <a:off x="0" y="-1"/>
            <a:ext cx="6106885" cy="6858001"/>
          </a:xfrm>
          <a:prstGeom prst="rect">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2" hasCustomPrompt="1"/>
          </p:nvPr>
        </p:nvSpPr>
        <p:spPr>
          <a:xfrm>
            <a:off x="6836230" y="731521"/>
            <a:ext cx="4648199" cy="5394957"/>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
        <p:nvSpPr>
          <p:cNvPr id="14" name="Title 1"/>
          <p:cNvSpPr>
            <a:spLocks noGrp="1"/>
          </p:cNvSpPr>
          <p:nvPr>
            <p:ph type="title" hasCustomPrompt="1"/>
          </p:nvPr>
        </p:nvSpPr>
        <p:spPr>
          <a:xfrm>
            <a:off x="1116875" y="1097278"/>
            <a:ext cx="3894907" cy="4663437"/>
          </a:xfrm>
        </p:spPr>
        <p:txBody>
          <a:bodyPr anchor="ctr" anchorCtr="0">
            <a:noAutofit/>
          </a:bodyPr>
          <a:lstStyle>
            <a:lvl1pPr algn="ctr">
              <a:defRPr sz="7200" b="1" i="0">
                <a:solidFill>
                  <a:schemeClr val="bg1"/>
                </a:solidFill>
                <a:latin typeface="Trebuchet MS" charset="0"/>
                <a:ea typeface="Trebuchet MS" charset="0"/>
                <a:cs typeface="Trebuchet MS" charset="0"/>
              </a:defRPr>
            </a:lvl1pPr>
          </a:lstStyle>
          <a:p>
            <a:r>
              <a:rPr lang="en-US" dirty="0"/>
              <a:t>ADD BIG POINT</a:t>
            </a:r>
          </a:p>
        </p:txBody>
      </p:sp>
      <p:sp>
        <p:nvSpPr>
          <p:cNvPr id="2" name="Rounded Rectangle 1"/>
          <p:cNvSpPr/>
          <p:nvPr userDrawn="1"/>
        </p:nvSpPr>
        <p:spPr>
          <a:xfrm>
            <a:off x="751116" y="731521"/>
            <a:ext cx="4626427" cy="5394957"/>
          </a:xfrm>
          <a:prstGeom prst="roundRect">
            <a:avLst>
              <a:gd name="adj" fmla="val 3255"/>
            </a:avLst>
          </a:prstGeom>
          <a:noFill/>
          <a:ln>
            <a:solidFill>
              <a:srgbClr val="D0D2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3" y="731520"/>
            <a:ext cx="5001987" cy="1306287"/>
          </a:xfrm>
        </p:spPr>
        <p:txBody>
          <a:bodyPr>
            <a:noAutofit/>
          </a:bodyPr>
          <a:lstStyle>
            <a:lvl1pPr marL="0" indent="0" algn="l">
              <a:buNone/>
              <a:defRPr sz="4500" b="1" i="0">
                <a:solidFill>
                  <a:srgbClr val="5D676F"/>
                </a:solidFill>
                <a:latin typeface="Trebuchet MS" charset="0"/>
                <a:ea typeface="Trebuchet MS" charset="0"/>
                <a:cs typeface="Trebuchet MS" charset="0"/>
              </a:defRPr>
            </a:lvl1pPr>
          </a:lstStyle>
          <a:p>
            <a:pPr lvl="0"/>
            <a:r>
              <a:rPr lang="en-US" dirty="0"/>
              <a:t>Click to edit header info text</a:t>
            </a:r>
          </a:p>
        </p:txBody>
      </p:sp>
      <p:sp>
        <p:nvSpPr>
          <p:cNvPr id="7" name="Text Placeholder 10"/>
          <p:cNvSpPr>
            <a:spLocks noGrp="1"/>
          </p:cNvSpPr>
          <p:nvPr>
            <p:ph type="body" sz="quarter" idx="14" hasCustomPrompt="1"/>
          </p:nvPr>
        </p:nvSpPr>
        <p:spPr>
          <a:xfrm>
            <a:off x="6460672" y="731521"/>
            <a:ext cx="5001987" cy="5394956"/>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
        <p:nvSpPr>
          <p:cNvPr id="8" name="Text Placeholder 10"/>
          <p:cNvSpPr>
            <a:spLocks noGrp="1"/>
          </p:cNvSpPr>
          <p:nvPr>
            <p:ph type="body" sz="quarter" idx="15" hasCustomPrompt="1"/>
          </p:nvPr>
        </p:nvSpPr>
        <p:spPr>
          <a:xfrm>
            <a:off x="729343" y="2403569"/>
            <a:ext cx="5001987" cy="3722909"/>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Text &amp; Pic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3" y="731520"/>
            <a:ext cx="5001987" cy="1306287"/>
          </a:xfrm>
        </p:spPr>
        <p:txBody>
          <a:bodyPr>
            <a:noAutofit/>
          </a:bodyPr>
          <a:lstStyle>
            <a:lvl1pPr marL="0" indent="0" algn="l">
              <a:buNone/>
              <a:defRPr sz="4500" b="1" i="0">
                <a:solidFill>
                  <a:srgbClr val="5D676F"/>
                </a:solidFill>
                <a:latin typeface="Trebuchet MS" charset="0"/>
                <a:ea typeface="Trebuchet MS" charset="0"/>
                <a:cs typeface="Trebuchet MS" charset="0"/>
              </a:defRPr>
            </a:lvl1pPr>
          </a:lstStyle>
          <a:p>
            <a:pPr lvl="0"/>
            <a:r>
              <a:rPr lang="en-US" dirty="0"/>
              <a:t>Click to edit header info text</a:t>
            </a:r>
          </a:p>
        </p:txBody>
      </p:sp>
      <p:sp>
        <p:nvSpPr>
          <p:cNvPr id="7" name="Text Placeholder 10"/>
          <p:cNvSpPr>
            <a:spLocks noGrp="1"/>
          </p:cNvSpPr>
          <p:nvPr>
            <p:ph type="body" sz="quarter" idx="14" hasCustomPrompt="1"/>
          </p:nvPr>
        </p:nvSpPr>
        <p:spPr>
          <a:xfrm>
            <a:off x="6460672" y="2403569"/>
            <a:ext cx="5001987" cy="3722909"/>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
        <p:nvSpPr>
          <p:cNvPr id="8" name="Text Placeholder 10"/>
          <p:cNvSpPr>
            <a:spLocks noGrp="1"/>
          </p:cNvSpPr>
          <p:nvPr>
            <p:ph type="body" sz="quarter" idx="15" hasCustomPrompt="1"/>
          </p:nvPr>
        </p:nvSpPr>
        <p:spPr>
          <a:xfrm>
            <a:off x="729343" y="2403569"/>
            <a:ext cx="5001987" cy="3722909"/>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
        <p:nvSpPr>
          <p:cNvPr id="3" name="Picture Placeholder 2"/>
          <p:cNvSpPr>
            <a:spLocks noGrp="1"/>
          </p:cNvSpPr>
          <p:nvPr>
            <p:ph type="pic" sz="quarter" idx="16"/>
          </p:nvPr>
        </p:nvSpPr>
        <p:spPr>
          <a:xfrm>
            <a:off x="6461126" y="0"/>
            <a:ext cx="5002213" cy="2038350"/>
          </a:xfrm>
          <a:prstGeom prst="round2SameRect">
            <a:avLst>
              <a:gd name="adj1" fmla="val 0"/>
              <a:gd name="adj2" fmla="val 5340"/>
            </a:avLst>
          </a:prstGeom>
        </p:spPr>
        <p:txBody>
          <a:bodyPr/>
          <a:lstStyle/>
          <a:p>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Column Slide">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729344" y="731520"/>
            <a:ext cx="10731137" cy="1306287"/>
          </a:xfrm>
        </p:spPr>
        <p:txBody>
          <a:bodyPr>
            <a:noAutofit/>
          </a:bodyPr>
          <a:lstStyle>
            <a:lvl1pPr marL="0" indent="0" algn="l">
              <a:buNone/>
              <a:defRPr sz="4500" b="1" i="0">
                <a:solidFill>
                  <a:srgbClr val="5D676F"/>
                </a:solidFill>
                <a:latin typeface="Trebuchet MS" charset="0"/>
                <a:ea typeface="Trebuchet MS" charset="0"/>
                <a:cs typeface="Trebuchet MS" charset="0"/>
              </a:defRPr>
            </a:lvl1pPr>
          </a:lstStyle>
          <a:p>
            <a:pPr lvl="0"/>
            <a:r>
              <a:rPr lang="en-US" dirty="0"/>
              <a:t>Click to edit header info text</a:t>
            </a:r>
          </a:p>
        </p:txBody>
      </p:sp>
      <p:sp>
        <p:nvSpPr>
          <p:cNvPr id="8" name="Text Placeholder 10"/>
          <p:cNvSpPr>
            <a:spLocks noGrp="1"/>
          </p:cNvSpPr>
          <p:nvPr>
            <p:ph type="body" sz="quarter" idx="15" hasCustomPrompt="1"/>
          </p:nvPr>
        </p:nvSpPr>
        <p:spPr>
          <a:xfrm>
            <a:off x="729343" y="2403569"/>
            <a:ext cx="10731136" cy="3722909"/>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Right Slide">
    <p:spTree>
      <p:nvGrpSpPr>
        <p:cNvPr id="1" name=""/>
        <p:cNvGrpSpPr/>
        <p:nvPr/>
      </p:nvGrpSpPr>
      <p:grpSpPr>
        <a:xfrm>
          <a:off x="0" y="0"/>
          <a:ext cx="0" cy="0"/>
          <a:chOff x="0" y="0"/>
          <a:chExt cx="0" cy="0"/>
        </a:xfrm>
      </p:grpSpPr>
      <p:sp>
        <p:nvSpPr>
          <p:cNvPr id="3" name="Rectangle 2"/>
          <p:cNvSpPr/>
          <p:nvPr userDrawn="1"/>
        </p:nvSpPr>
        <p:spPr>
          <a:xfrm rot="10800000">
            <a:off x="2" y="-5"/>
            <a:ext cx="6085113" cy="6858001"/>
          </a:xfrm>
          <a:prstGeom prst="rect">
            <a:avLst/>
          </a:prstGeom>
          <a:solidFill>
            <a:srgbClr val="D0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0D2D3"/>
              </a:solidFill>
            </a:endParaRPr>
          </a:p>
        </p:txBody>
      </p:sp>
      <p:sp>
        <p:nvSpPr>
          <p:cNvPr id="11" name="Text Placeholder 10"/>
          <p:cNvSpPr>
            <a:spLocks noGrp="1"/>
          </p:cNvSpPr>
          <p:nvPr>
            <p:ph type="body" sz="quarter" idx="12" hasCustomPrompt="1"/>
          </p:nvPr>
        </p:nvSpPr>
        <p:spPr>
          <a:xfrm>
            <a:off x="729344" y="2403569"/>
            <a:ext cx="4648199" cy="3722909"/>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
        <p:nvSpPr>
          <p:cNvPr id="6" name="Text Placeholder 10"/>
          <p:cNvSpPr>
            <a:spLocks noGrp="1"/>
          </p:cNvSpPr>
          <p:nvPr>
            <p:ph type="body" sz="quarter" idx="13" hasCustomPrompt="1"/>
          </p:nvPr>
        </p:nvSpPr>
        <p:spPr>
          <a:xfrm>
            <a:off x="729344" y="731520"/>
            <a:ext cx="4648199" cy="1306287"/>
          </a:xfrm>
        </p:spPr>
        <p:txBody>
          <a:bodyPr>
            <a:noAutofit/>
          </a:bodyPr>
          <a:lstStyle>
            <a:lvl1pPr marL="0" indent="0" algn="l">
              <a:buNone/>
              <a:defRPr sz="4500" b="1" i="0">
                <a:solidFill>
                  <a:schemeClr val="bg1"/>
                </a:solidFill>
                <a:latin typeface="Trebuchet MS" charset="0"/>
                <a:ea typeface="Trebuchet MS" charset="0"/>
                <a:cs typeface="Trebuchet MS" charset="0"/>
              </a:defRPr>
            </a:lvl1pPr>
          </a:lstStyle>
          <a:p>
            <a:pPr lvl="0"/>
            <a:r>
              <a:rPr lang="en-US" dirty="0"/>
              <a:t>Click to edit header info text</a:t>
            </a:r>
          </a:p>
        </p:txBody>
      </p:sp>
      <p:sp>
        <p:nvSpPr>
          <p:cNvPr id="12" name="Content Placeholder 4"/>
          <p:cNvSpPr>
            <a:spLocks noGrp="1"/>
          </p:cNvSpPr>
          <p:nvPr>
            <p:ph sz="quarter" idx="14" hasCustomPrompt="1"/>
          </p:nvPr>
        </p:nvSpPr>
        <p:spPr>
          <a:xfrm>
            <a:off x="6824663" y="731838"/>
            <a:ext cx="4659312" cy="5394325"/>
          </a:xfrm>
        </p:spPr>
        <p:txBody>
          <a:bodyPr/>
          <a:lstStyle>
            <a:lvl1pPr>
              <a:defRPr baseline="0">
                <a:solidFill>
                  <a:srgbClr val="5D676F"/>
                </a:solidFill>
              </a:defRPr>
            </a:lvl1pPr>
          </a:lstStyle>
          <a:p>
            <a:pPr lvl="0"/>
            <a:r>
              <a:rPr lang="en-US" dirty="0"/>
              <a:t>Click to paste Excel chart or click an icon below</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Chart Slide - Thin Outline">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2639"/>
            </a:avLst>
          </a:prstGeom>
          <a:solidFill>
            <a:schemeClr val="bg1"/>
          </a:solidFill>
          <a:ln w="25400">
            <a:solidFill>
              <a:srgbClr val="009A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userDrawn="1"/>
        </p:nvSpPr>
        <p:spPr>
          <a:xfrm rot="10800000">
            <a:off x="729341" y="163287"/>
            <a:ext cx="10733315" cy="1062445"/>
          </a:xfrm>
          <a:prstGeom prst="round2SameRect">
            <a:avLst>
              <a:gd name="adj1" fmla="val 12403"/>
              <a:gd name="adj2" fmla="val 0"/>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1458685" y="435432"/>
            <a:ext cx="9274627" cy="489857"/>
          </a:xfrm>
        </p:spPr>
        <p:txBody>
          <a:bodyPr>
            <a:noAutofit/>
          </a:bodyPr>
          <a:lstStyle>
            <a:lvl1pPr algn="ctr">
              <a:defRPr sz="2400" b="1" i="0">
                <a:solidFill>
                  <a:schemeClr val="bg1"/>
                </a:solidFill>
                <a:latin typeface="Trebuchet MS" charset="0"/>
                <a:ea typeface="Trebuchet MS" charset="0"/>
                <a:cs typeface="Trebuchet MS" charset="0"/>
              </a:defRPr>
            </a:lvl1pPr>
          </a:lstStyle>
          <a:p>
            <a:r>
              <a:rPr lang="en-US" dirty="0"/>
              <a:t>Click to </a:t>
            </a:r>
            <a:r>
              <a:rPr lang="en-US"/>
              <a:t>edit chart title</a:t>
            </a:r>
            <a:endParaRPr lang="en-US" dirty="0"/>
          </a:p>
        </p:txBody>
      </p:sp>
      <p:sp>
        <p:nvSpPr>
          <p:cNvPr id="14" name="Chart Placeholder 13"/>
          <p:cNvSpPr>
            <a:spLocks noGrp="1"/>
          </p:cNvSpPr>
          <p:nvPr>
            <p:ph type="chart" sz="quarter" idx="10" hasCustomPrompt="1"/>
          </p:nvPr>
        </p:nvSpPr>
        <p:spPr>
          <a:xfrm>
            <a:off x="729343" y="1467712"/>
            <a:ext cx="10733996" cy="4715374"/>
          </a:xfrm>
        </p:spPr>
        <p:txBody>
          <a:bodyPr/>
          <a:lstStyle>
            <a:lvl1pPr algn="ctr">
              <a:defRPr baseline="0"/>
            </a:lvl1pPr>
          </a:lstStyle>
          <a:p>
            <a:r>
              <a:rPr lang="en-US" dirty="0"/>
              <a:t>Click to paste Excel chart or click icon to create a new one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Chart Slide - Heavy Outline">
    <p:bg>
      <p:bgPr>
        <a:solidFill>
          <a:srgbClr val="009ADD"/>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63286"/>
            <a:ext cx="11887200" cy="6531428"/>
          </a:xfrm>
          <a:prstGeom prst="roundRect">
            <a:avLst>
              <a:gd name="adj" fmla="val 2639"/>
            </a:avLst>
          </a:prstGeom>
          <a:solidFill>
            <a:schemeClr val="bg1"/>
          </a:solidFill>
          <a:ln w="25400">
            <a:solidFill>
              <a:srgbClr val="009A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userDrawn="1"/>
        </p:nvSpPr>
        <p:spPr>
          <a:xfrm rot="10800000">
            <a:off x="729341" y="163287"/>
            <a:ext cx="10733315" cy="1062445"/>
          </a:xfrm>
          <a:prstGeom prst="round2SameRect">
            <a:avLst>
              <a:gd name="adj1" fmla="val 12403"/>
              <a:gd name="adj2" fmla="val 0"/>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1458685" y="435432"/>
            <a:ext cx="9274627" cy="489857"/>
          </a:xfrm>
        </p:spPr>
        <p:txBody>
          <a:bodyPr>
            <a:noAutofit/>
          </a:bodyPr>
          <a:lstStyle>
            <a:lvl1pPr algn="ctr">
              <a:defRPr sz="2400" b="1" i="0">
                <a:solidFill>
                  <a:schemeClr val="bg1"/>
                </a:solidFill>
                <a:latin typeface="Trebuchet MS" charset="0"/>
                <a:ea typeface="Trebuchet MS" charset="0"/>
                <a:cs typeface="Trebuchet MS" charset="0"/>
              </a:defRPr>
            </a:lvl1pPr>
          </a:lstStyle>
          <a:p>
            <a:r>
              <a:rPr lang="en-US" dirty="0"/>
              <a:t>Click to </a:t>
            </a:r>
            <a:r>
              <a:rPr lang="en-US"/>
              <a:t>edit chart title</a:t>
            </a:r>
            <a:endParaRPr lang="en-US" dirty="0"/>
          </a:p>
        </p:txBody>
      </p:sp>
      <p:sp>
        <p:nvSpPr>
          <p:cNvPr id="14" name="Chart Placeholder 13"/>
          <p:cNvSpPr>
            <a:spLocks noGrp="1"/>
          </p:cNvSpPr>
          <p:nvPr>
            <p:ph type="chart" sz="quarter" idx="10" hasCustomPrompt="1"/>
          </p:nvPr>
        </p:nvSpPr>
        <p:spPr>
          <a:xfrm>
            <a:off x="729343" y="1467712"/>
            <a:ext cx="10733996" cy="4715374"/>
          </a:xfrm>
        </p:spPr>
        <p:txBody>
          <a:bodyPr/>
          <a:lstStyle>
            <a:lvl1pPr algn="ctr">
              <a:defRPr baseline="0"/>
            </a:lvl1pPr>
          </a:lstStyle>
          <a:p>
            <a:r>
              <a:rPr lang="en-US" dirty="0"/>
              <a:t>Click to paste Excel chart or click icon to create a new one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B">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userDrawn="1"/>
        </p:nvSpPr>
        <p:spPr>
          <a:xfrm>
            <a:off x="152400" y="128134"/>
            <a:ext cx="11887200" cy="6601732"/>
          </a:xfrm>
          <a:prstGeom prst="roundRect">
            <a:avLst>
              <a:gd name="adj" fmla="val 2639"/>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2225" y="1759585"/>
            <a:ext cx="10365377" cy="3124198"/>
          </a:xfrm>
        </p:spPr>
        <p:txBody>
          <a:bodyPr>
            <a:noAutofit/>
          </a:bodyPr>
          <a:lstStyle>
            <a:lvl1pPr>
              <a:defRPr sz="11000" b="0" i="0">
                <a:solidFill>
                  <a:schemeClr val="bg1"/>
                </a:solidFill>
                <a:latin typeface="Museo Slab 500" charset="0"/>
                <a:ea typeface="Museo Slab 500" charset="0"/>
                <a:cs typeface="Museo Slab 500" charset="0"/>
              </a:defRPr>
            </a:lvl1pPr>
          </a:lstStyle>
          <a:p>
            <a:r>
              <a:rPr lang="en-US" dirty="0"/>
              <a:t>Click to edit Master title</a:t>
            </a:r>
          </a:p>
        </p:txBody>
      </p:sp>
      <p:sp>
        <p:nvSpPr>
          <p:cNvPr id="7" name="Footer Placeholder 6"/>
          <p:cNvSpPr>
            <a:spLocks noGrp="1"/>
          </p:cNvSpPr>
          <p:nvPr>
            <p:ph type="ftr" sz="quarter" idx="11"/>
          </p:nvPr>
        </p:nvSpPr>
        <p:spPr>
          <a:xfrm>
            <a:off x="1001485" y="6138632"/>
            <a:ext cx="4114800" cy="365125"/>
          </a:xfrm>
        </p:spPr>
        <p:txBody>
          <a:bodyPr/>
          <a:lstStyle>
            <a:lvl1pPr>
              <a:defRPr>
                <a:solidFill>
                  <a:schemeClr val="bg1"/>
                </a:solidFill>
              </a:defRPr>
            </a:lvl1pPr>
          </a:lstStyle>
          <a:p>
            <a:endParaRPr lang="en-US" dirty="0"/>
          </a:p>
        </p:txBody>
      </p:sp>
      <p:sp>
        <p:nvSpPr>
          <p:cNvPr id="11" name="Text Placeholder 10"/>
          <p:cNvSpPr>
            <a:spLocks noGrp="1"/>
          </p:cNvSpPr>
          <p:nvPr>
            <p:ph type="body" sz="quarter" idx="12" hasCustomPrompt="1"/>
          </p:nvPr>
        </p:nvSpPr>
        <p:spPr>
          <a:xfrm>
            <a:off x="912225" y="903514"/>
            <a:ext cx="10365377" cy="490311"/>
          </a:xfrm>
        </p:spPr>
        <p:txBody>
          <a:bodyPr/>
          <a:lstStyle>
            <a:lvl1pPr marL="0" indent="0">
              <a:buNone/>
              <a:defRPr b="1" i="1">
                <a:solidFill>
                  <a:schemeClr val="bg1"/>
                </a:solidFill>
                <a:latin typeface="Trebuchet MS" charset="0"/>
                <a:ea typeface="Trebuchet MS" charset="0"/>
                <a:cs typeface="Trebuchet MS" charset="0"/>
              </a:defRPr>
            </a:lvl1pPr>
          </a:lstStyle>
          <a:p>
            <a:pPr lvl="0"/>
            <a:r>
              <a:rPr lang="en-US" dirty="0"/>
              <a:t>Click to edit </a:t>
            </a:r>
            <a:r>
              <a:rPr lang="en-US"/>
              <a:t>Master subtitle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2558" y="6099838"/>
            <a:ext cx="1787071" cy="39376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ark Picture Text Slide">
  <p:cSld name="1_Dark Picture Text Slide">
    <p:bg>
      <p:bgPr>
        <a:solidFill>
          <a:schemeClr val="lt1"/>
        </a:solidFill>
        <a:effectLst/>
      </p:bgPr>
    </p:bg>
    <p:spTree>
      <p:nvGrpSpPr>
        <p:cNvPr id="1" name="Shape 26"/>
        <p:cNvGrpSpPr/>
        <p:nvPr/>
      </p:nvGrpSpPr>
      <p:grpSpPr>
        <a:xfrm>
          <a:off x="0" y="0"/>
          <a:ext cx="0" cy="0"/>
          <a:chOff x="0" y="0"/>
          <a:chExt cx="0" cy="0"/>
        </a:xfrm>
      </p:grpSpPr>
      <p:sp>
        <p:nvSpPr>
          <p:cNvPr id="27" name="Shape 27"/>
          <p:cNvSpPr>
            <a:spLocks noGrp="1"/>
          </p:cNvSpPr>
          <p:nvPr>
            <p:ph type="pic" idx="2"/>
          </p:nvPr>
        </p:nvSpPr>
        <p:spPr>
          <a:xfrm>
            <a:off x="152400" y="128588"/>
            <a:ext cx="11887200" cy="6600825"/>
          </a:xfrm>
          <a:prstGeom prst="roundRect">
            <a:avLst>
              <a:gd name="adj" fmla="val 2649"/>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5D676F"/>
              </a:buClr>
              <a:buSzPts val="2800"/>
              <a:buFont typeface="Arial"/>
              <a:buNone/>
              <a:defRPr sz="2800" b="0" i="0" u="none" strike="noStrike" cap="none">
                <a:solidFill>
                  <a:srgbClr val="5D676F"/>
                </a:solidFill>
                <a:latin typeface="Trebuchet MS"/>
                <a:ea typeface="Trebuchet MS"/>
                <a:cs typeface="Trebuchet MS"/>
                <a:sym typeface="Trebuchet MS"/>
              </a:defRPr>
            </a:lvl1pPr>
            <a:lvl2pPr marR="0" lvl="1"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title"/>
          </p:nvPr>
        </p:nvSpPr>
        <p:spPr>
          <a:xfrm>
            <a:off x="1603466" y="3548742"/>
            <a:ext cx="8985068" cy="1513120"/>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4500"/>
              <a:buFont typeface="Trebuchet MS"/>
              <a:buNone/>
              <a:defRPr sz="45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862387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753C897-AC75-429F-8DA0-0BC8A7EA1B52}" type="datetime1">
              <a:rPr lang="en-US" smtClean="0"/>
              <a:t>4/25/2019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8876BA98-A75A-4C79-96E3-04C7DC754104}" type="slidenum">
              <a:rPr lang="en-US" smtClean="0"/>
              <a:pPr/>
              <a:t>‹#›</a:t>
            </a:fld>
            <a:endParaRPr lang="en-US"/>
          </a:p>
        </p:txBody>
      </p:sp>
    </p:spTree>
    <p:extLst>
      <p:ext uri="{BB962C8B-B14F-4D97-AF65-F5344CB8AC3E}">
        <p14:creationId xmlns:p14="http://schemas.microsoft.com/office/powerpoint/2010/main" val="1540343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B07FD26-1729-467C-8E71-CF79BF8C1C53}" type="datetime1">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6BA98-A75A-4C79-96E3-04C7DC754104}"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065319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1B78607-47B0-4B1A-99B8-9C8B3AA58F20}" type="datetime1">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6BA98-A75A-4C79-96E3-04C7DC754104}"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80515921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569E69A-3EFF-44C0-A09C-C3720CA6C426}" type="datetime1">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6BA98-A75A-4C79-96E3-04C7DC754104}"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74382617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F367F67-BD29-4552-9886-A0E1DFF0B6C2}" type="datetime1">
              <a:rPr lang="en-US" smtClean="0"/>
              <a:t>4/25/2019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76BA98-A75A-4C79-96E3-04C7DC754104}" type="slidenum">
              <a:rPr lang="en-US" smtClean="0"/>
              <a:pPr/>
              <a:t>‹#›</a:t>
            </a:fld>
            <a:endParaRPr lang="en-US"/>
          </a:p>
        </p:txBody>
      </p:sp>
    </p:spTree>
    <p:extLst>
      <p:ext uri="{BB962C8B-B14F-4D97-AF65-F5344CB8AC3E}">
        <p14:creationId xmlns:p14="http://schemas.microsoft.com/office/powerpoint/2010/main" val="28610341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BD2B763-D4C2-4ADE-8B19-A93889549C98}" type="datetime1">
              <a:rPr lang="en-US" smtClean="0"/>
              <a:t>4/25/2019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6BA98-A75A-4C79-96E3-04C7DC754104}"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1838500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DCC2C-BE69-4870-A695-C9B4DE79C967}" type="datetime1">
              <a:rPr lang="en-US" smtClean="0"/>
              <a:t>4/25/2019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76BA98-A75A-4C79-96E3-04C7DC754104}" type="slidenum">
              <a:rPr lang="en-US" smtClean="0"/>
              <a:pPr/>
              <a:t>‹#›</a:t>
            </a:fld>
            <a:endParaRPr lang="en-US"/>
          </a:p>
        </p:txBody>
      </p:sp>
    </p:spTree>
    <p:extLst>
      <p:ext uri="{BB962C8B-B14F-4D97-AF65-F5344CB8AC3E}">
        <p14:creationId xmlns:p14="http://schemas.microsoft.com/office/powerpoint/2010/main" val="971497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40EB3790-6613-4008-8FE9-DA7CB68E382E}" type="datetime1">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6BA98-A75A-4C79-96E3-04C7DC754104}" type="slidenum">
              <a:rPr lang="en-US" smtClean="0"/>
              <a:pPr/>
              <a:t>‹#›</a:t>
            </a:fld>
            <a:endParaRPr lang="en-US"/>
          </a:p>
        </p:txBody>
      </p:sp>
    </p:spTree>
    <p:extLst>
      <p:ext uri="{BB962C8B-B14F-4D97-AF65-F5344CB8AC3E}">
        <p14:creationId xmlns:p14="http://schemas.microsoft.com/office/powerpoint/2010/main" val="196486879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66D86FC-6AD4-4280-9007-84833569D682}" type="datetime1">
              <a:rPr lang="en-US" smtClean="0"/>
              <a:t>4/25/2019</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8876BA98-A75A-4C79-96E3-04C7DC754104}" type="slidenum">
              <a:rPr lang="en-US" smtClean="0"/>
              <a:pPr/>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42401602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729341" y="-1"/>
            <a:ext cx="10733315" cy="4288967"/>
          </a:xfrm>
          <a:prstGeom prst="round2SameRect">
            <a:avLst>
              <a:gd name="adj1" fmla="val 3023"/>
              <a:gd name="adj2" fmla="val 0"/>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58685" y="1097277"/>
            <a:ext cx="9274627" cy="2460168"/>
          </a:xfrm>
        </p:spPr>
        <p:txBody>
          <a:bodyPr>
            <a:noAutofit/>
          </a:bodyPr>
          <a:lstStyle>
            <a:lvl1pPr algn="ctr">
              <a:defRPr sz="6000" b="0" i="0">
                <a:solidFill>
                  <a:schemeClr val="bg1"/>
                </a:solidFill>
                <a:latin typeface="Museo Slab 500" charset="0"/>
                <a:ea typeface="Museo Slab 500" charset="0"/>
                <a:cs typeface="Museo Slab 500" charset="0"/>
              </a:defRPr>
            </a:lvl1pPr>
          </a:lstStyle>
          <a:p>
            <a:r>
              <a:rPr lang="en-US" dirty="0"/>
              <a:t>Click to edit title</a:t>
            </a:r>
          </a:p>
        </p:txBody>
      </p:sp>
      <p:sp>
        <p:nvSpPr>
          <p:cNvPr id="11" name="Text Placeholder 10"/>
          <p:cNvSpPr>
            <a:spLocks noGrp="1"/>
          </p:cNvSpPr>
          <p:nvPr>
            <p:ph type="body" sz="quarter" idx="12" hasCustomPrompt="1"/>
          </p:nvPr>
        </p:nvSpPr>
        <p:spPr>
          <a:xfrm>
            <a:off x="1580607" y="5020487"/>
            <a:ext cx="9000308" cy="1105991"/>
          </a:xfrm>
        </p:spPr>
        <p:txBody>
          <a:bodyPr>
            <a:normAutofit/>
          </a:bodyPr>
          <a:lstStyle>
            <a:lvl1pPr marL="0" indent="0" algn="ctr">
              <a:buNone/>
              <a:defRPr sz="2400" b="0" i="0">
                <a:solidFill>
                  <a:srgbClr val="5D676F"/>
                </a:solidFill>
                <a:latin typeface="Trebuchet MS" charset="0"/>
                <a:ea typeface="Trebuchet MS" charset="0"/>
                <a:cs typeface="Trebuchet MS" charset="0"/>
              </a:defRPr>
            </a:lvl1pPr>
          </a:lstStyle>
          <a:p>
            <a:pPr lvl="0"/>
            <a:r>
              <a:rPr lang="en-US" dirty="0"/>
              <a:t>Click to edit </a:t>
            </a:r>
            <a:r>
              <a:rPr lang="en-US"/>
              <a:t>Master subtitle</a:t>
            </a:r>
            <a:endParaRPr lang="en-US" dirty="0"/>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0138774-49AC-4498-B78C-D0997160F803}" type="datetime1">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6BA98-A75A-4C79-96E3-04C7DC754104}" type="slidenum">
              <a:rPr lang="en-US" smtClean="0"/>
              <a:pPr/>
              <a:t>‹#›</a:t>
            </a:fld>
            <a:endParaRPr lang="en-US"/>
          </a:p>
        </p:txBody>
      </p:sp>
    </p:spTree>
    <p:extLst>
      <p:ext uri="{BB962C8B-B14F-4D97-AF65-F5344CB8AC3E}">
        <p14:creationId xmlns:p14="http://schemas.microsoft.com/office/powerpoint/2010/main" val="379285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F83CAF-AC47-481C-8F3C-F55803A93A2A}" type="datetime1">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6BA98-A75A-4C79-96E3-04C7DC754104}" type="slidenum">
              <a:rPr lang="en-US" smtClean="0"/>
              <a:pPr/>
              <a:t>‹#›</a:t>
            </a:fld>
            <a:endParaRPr lang="en-US"/>
          </a:p>
        </p:txBody>
      </p:sp>
    </p:spTree>
    <p:extLst>
      <p:ext uri="{BB962C8B-B14F-4D97-AF65-F5344CB8AC3E}">
        <p14:creationId xmlns:p14="http://schemas.microsoft.com/office/powerpoint/2010/main" val="4011822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729341" y="-1"/>
            <a:ext cx="10733315" cy="4288967"/>
          </a:xfrm>
          <a:prstGeom prst="round2SameRect">
            <a:avLst>
              <a:gd name="adj1" fmla="val 3023"/>
              <a:gd name="adj2"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58685" y="1097277"/>
            <a:ext cx="9274627" cy="2460168"/>
          </a:xfrm>
        </p:spPr>
        <p:txBody>
          <a:bodyPr>
            <a:noAutofit/>
          </a:bodyPr>
          <a:lstStyle>
            <a:lvl1pPr algn="ctr">
              <a:defRPr sz="6000" b="0" i="0">
                <a:solidFill>
                  <a:schemeClr val="bg1"/>
                </a:solidFill>
                <a:latin typeface="Museo Slab 500" charset="0"/>
                <a:ea typeface="Museo Slab 500" charset="0"/>
                <a:cs typeface="Museo Slab 500" charset="0"/>
              </a:defRPr>
            </a:lvl1pPr>
          </a:lstStyle>
          <a:p>
            <a:r>
              <a:rPr lang="en-US" dirty="0"/>
              <a:t>Click to edit title</a:t>
            </a:r>
          </a:p>
        </p:txBody>
      </p:sp>
      <p:sp>
        <p:nvSpPr>
          <p:cNvPr id="11" name="Text Placeholder 10"/>
          <p:cNvSpPr>
            <a:spLocks noGrp="1"/>
          </p:cNvSpPr>
          <p:nvPr>
            <p:ph type="body" sz="quarter" idx="12" hasCustomPrompt="1"/>
          </p:nvPr>
        </p:nvSpPr>
        <p:spPr>
          <a:xfrm>
            <a:off x="1580607" y="5020487"/>
            <a:ext cx="9000308" cy="1105991"/>
          </a:xfrm>
        </p:spPr>
        <p:txBody>
          <a:bodyPr>
            <a:normAutofit/>
          </a:bodyPr>
          <a:lstStyle>
            <a:lvl1pPr marL="0" indent="0" algn="ctr">
              <a:buNone/>
              <a:defRPr sz="2400" b="0" i="0">
                <a:solidFill>
                  <a:srgbClr val="5D676F"/>
                </a:solidFill>
                <a:latin typeface="Trebuchet MS" charset="0"/>
                <a:ea typeface="Trebuchet MS" charset="0"/>
                <a:cs typeface="Trebuchet MS" charset="0"/>
              </a:defRPr>
            </a:lvl1pPr>
          </a:lstStyle>
          <a:p>
            <a:pPr lvl="0"/>
            <a:r>
              <a:rPr lang="en-US" dirty="0"/>
              <a:t>Click to edit </a:t>
            </a:r>
            <a:r>
              <a:rPr lang="en-US"/>
              <a:t>Master subtitle</a:t>
            </a:r>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729341" y="-1"/>
            <a:ext cx="10733315" cy="4288967"/>
          </a:xfrm>
          <a:prstGeom prst="round2SameRect">
            <a:avLst>
              <a:gd name="adj1" fmla="val 3023"/>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58685" y="1097277"/>
            <a:ext cx="9274627" cy="2460168"/>
          </a:xfrm>
        </p:spPr>
        <p:txBody>
          <a:bodyPr>
            <a:noAutofit/>
          </a:bodyPr>
          <a:lstStyle>
            <a:lvl1pPr algn="ctr">
              <a:defRPr sz="6000" b="0" i="0">
                <a:solidFill>
                  <a:schemeClr val="bg1"/>
                </a:solidFill>
                <a:latin typeface="Museo Slab 500" charset="0"/>
                <a:ea typeface="Museo Slab 500" charset="0"/>
                <a:cs typeface="Museo Slab 500" charset="0"/>
              </a:defRPr>
            </a:lvl1pPr>
          </a:lstStyle>
          <a:p>
            <a:r>
              <a:rPr lang="en-US" dirty="0"/>
              <a:t>Click to edit title</a:t>
            </a:r>
          </a:p>
        </p:txBody>
      </p:sp>
      <p:sp>
        <p:nvSpPr>
          <p:cNvPr id="11" name="Text Placeholder 10"/>
          <p:cNvSpPr>
            <a:spLocks noGrp="1"/>
          </p:cNvSpPr>
          <p:nvPr>
            <p:ph type="body" sz="quarter" idx="12" hasCustomPrompt="1"/>
          </p:nvPr>
        </p:nvSpPr>
        <p:spPr>
          <a:xfrm>
            <a:off x="1580607" y="5020487"/>
            <a:ext cx="9000308" cy="1105991"/>
          </a:xfrm>
        </p:spPr>
        <p:txBody>
          <a:bodyPr>
            <a:normAutofit/>
          </a:bodyPr>
          <a:lstStyle>
            <a:lvl1pPr marL="0" indent="0" algn="ctr">
              <a:buNone/>
              <a:defRPr sz="2400" b="0" i="0">
                <a:solidFill>
                  <a:srgbClr val="5D676F"/>
                </a:solidFill>
                <a:latin typeface="Trebuchet MS" charset="0"/>
                <a:ea typeface="Trebuchet MS" charset="0"/>
                <a:cs typeface="Trebuchet MS" charset="0"/>
              </a:defRPr>
            </a:lvl1pPr>
          </a:lstStyle>
          <a:p>
            <a:pPr lvl="0"/>
            <a:r>
              <a:rPr lang="en-US" dirty="0"/>
              <a:t>Click to edit </a:t>
            </a:r>
            <a:r>
              <a:rPr lang="en-US"/>
              <a:t>Master subtitle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Round Same Side Corner Rectangle 11"/>
          <p:cNvSpPr/>
          <p:nvPr userDrawn="1"/>
        </p:nvSpPr>
        <p:spPr>
          <a:xfrm rot="10800000">
            <a:off x="729341" y="-1"/>
            <a:ext cx="10733315" cy="4288967"/>
          </a:xfrm>
          <a:prstGeom prst="round2SameRect">
            <a:avLst>
              <a:gd name="adj1" fmla="val 3023"/>
              <a:gd name="adj2"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458685" y="1097277"/>
            <a:ext cx="9274627" cy="2460168"/>
          </a:xfrm>
        </p:spPr>
        <p:txBody>
          <a:bodyPr>
            <a:noAutofit/>
          </a:bodyPr>
          <a:lstStyle>
            <a:lvl1pPr algn="ctr">
              <a:defRPr sz="6000" b="0" i="0">
                <a:solidFill>
                  <a:schemeClr val="bg1"/>
                </a:solidFill>
                <a:latin typeface="Museo Slab 500" charset="0"/>
                <a:ea typeface="Museo Slab 500" charset="0"/>
                <a:cs typeface="Museo Slab 500" charset="0"/>
              </a:defRPr>
            </a:lvl1pPr>
          </a:lstStyle>
          <a:p>
            <a:r>
              <a:rPr lang="en-US" dirty="0"/>
              <a:t>Click to edit title</a:t>
            </a:r>
          </a:p>
        </p:txBody>
      </p:sp>
      <p:sp>
        <p:nvSpPr>
          <p:cNvPr id="11" name="Text Placeholder 10"/>
          <p:cNvSpPr>
            <a:spLocks noGrp="1"/>
          </p:cNvSpPr>
          <p:nvPr>
            <p:ph type="body" sz="quarter" idx="12" hasCustomPrompt="1"/>
          </p:nvPr>
        </p:nvSpPr>
        <p:spPr>
          <a:xfrm>
            <a:off x="1580607" y="5020487"/>
            <a:ext cx="9000308" cy="1105991"/>
          </a:xfrm>
        </p:spPr>
        <p:txBody>
          <a:bodyPr>
            <a:normAutofit/>
          </a:bodyPr>
          <a:lstStyle>
            <a:lvl1pPr marL="0" indent="0" algn="ctr">
              <a:buNone/>
              <a:defRPr sz="2400" b="0" i="0">
                <a:solidFill>
                  <a:srgbClr val="5D676F"/>
                </a:solidFill>
                <a:latin typeface="Trebuchet MS" charset="0"/>
                <a:ea typeface="Trebuchet MS" charset="0"/>
                <a:cs typeface="Trebuchet MS" charset="0"/>
              </a:defRPr>
            </a:lvl1pPr>
          </a:lstStyle>
          <a:p>
            <a:pPr lvl="0"/>
            <a:r>
              <a:rPr lang="en-US" dirty="0"/>
              <a:t>Click to edit </a:t>
            </a:r>
            <a:r>
              <a:rPr lang="en-US"/>
              <a:t>Master subtitle</a:t>
            </a:r>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Data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729343" y="3054530"/>
            <a:ext cx="3755572" cy="2338246"/>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r>
              <a:rPr lang="en-US" dirty="0"/>
              <a:t>Click to edit slide content.</a:t>
            </a:r>
          </a:p>
        </p:txBody>
      </p:sp>
      <p:sp>
        <p:nvSpPr>
          <p:cNvPr id="3" name="Round Single Corner Rectangle 2"/>
          <p:cNvSpPr/>
          <p:nvPr userDrawn="1"/>
        </p:nvSpPr>
        <p:spPr>
          <a:xfrm rot="10800000">
            <a:off x="5214258" y="-1"/>
            <a:ext cx="6977741" cy="6128656"/>
          </a:xfrm>
          <a:prstGeom prst="round1Rect">
            <a:avLst>
              <a:gd name="adj" fmla="val 2457"/>
            </a:avLst>
          </a:prstGeom>
          <a:solidFill>
            <a:srgbClr val="009A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943602" y="731519"/>
            <a:ext cx="5519055" cy="4661257"/>
          </a:xfrm>
        </p:spPr>
        <p:txBody>
          <a:bodyPr anchor="ctr" anchorCtr="0">
            <a:noAutofit/>
          </a:bodyPr>
          <a:lstStyle>
            <a:lvl1pPr algn="ctr">
              <a:defRPr sz="14000" b="0" i="0">
                <a:solidFill>
                  <a:schemeClr val="bg1"/>
                </a:solidFill>
                <a:latin typeface="Museo Slab 500" charset="0"/>
                <a:ea typeface="Museo Slab 500" charset="0"/>
                <a:cs typeface="Museo Slab 500" charset="0"/>
              </a:defRPr>
            </a:lvl1pPr>
          </a:lstStyle>
          <a:p>
            <a:r>
              <a:rPr lang="en-US" dirty="0"/>
              <a:t>00.0%</a:t>
            </a:r>
          </a:p>
        </p:txBody>
      </p:sp>
      <p:sp>
        <p:nvSpPr>
          <p:cNvPr id="6" name="Text Placeholder 10"/>
          <p:cNvSpPr>
            <a:spLocks noGrp="1"/>
          </p:cNvSpPr>
          <p:nvPr>
            <p:ph type="body" sz="quarter" idx="13" hasCustomPrompt="1"/>
          </p:nvPr>
        </p:nvSpPr>
        <p:spPr>
          <a:xfrm>
            <a:off x="729343" y="731521"/>
            <a:ext cx="3755572" cy="1957251"/>
          </a:xfrm>
        </p:spPr>
        <p:txBody>
          <a:bodyPr>
            <a:noAutofit/>
          </a:bodyPr>
          <a:lstStyle>
            <a:lvl1pPr marL="0" indent="0" algn="l">
              <a:buNone/>
              <a:defRPr sz="4500" b="1" i="0">
                <a:solidFill>
                  <a:srgbClr val="5D676F"/>
                </a:solidFill>
                <a:latin typeface="Trebuchet MS" charset="0"/>
                <a:ea typeface="Trebuchet MS" charset="0"/>
                <a:cs typeface="Trebuchet MS" charset="0"/>
              </a:defRPr>
            </a:lvl1pPr>
          </a:lstStyle>
          <a:p>
            <a:pPr lvl="0"/>
            <a:r>
              <a:rPr lang="en-US" dirty="0"/>
              <a:t>Click to edit header info text</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mp; Text Slide">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6825343" y="4421777"/>
            <a:ext cx="4637315" cy="1706878"/>
          </a:xfrm>
        </p:spPr>
        <p:txBody>
          <a:bodyPr>
            <a:normAutofit/>
          </a:bodyPr>
          <a:lstStyle>
            <a:lvl1pPr marL="0" indent="0" algn="l">
              <a:buNone/>
              <a:defRPr sz="2400" b="0" i="0">
                <a:solidFill>
                  <a:srgbClr val="5D676F"/>
                </a:solidFill>
                <a:latin typeface="Trebuchet MS" charset="0"/>
                <a:ea typeface="Trebuchet MS" charset="0"/>
                <a:cs typeface="Trebuchet MS" charset="0"/>
              </a:defRPr>
            </a:lvl1pPr>
          </a:lstStyle>
          <a:p>
            <a:pPr lvl="0"/>
            <a:endParaRPr lang="en-US" dirty="0"/>
          </a:p>
        </p:txBody>
      </p:sp>
      <p:sp>
        <p:nvSpPr>
          <p:cNvPr id="14" name="Picture Placeholder 13"/>
          <p:cNvSpPr>
            <a:spLocks noGrp="1"/>
          </p:cNvSpPr>
          <p:nvPr>
            <p:ph type="pic" sz="quarter" idx="14"/>
          </p:nvPr>
        </p:nvSpPr>
        <p:spPr>
          <a:xfrm>
            <a:off x="6825346" y="751113"/>
            <a:ext cx="5366657" cy="2939145"/>
          </a:xfrm>
          <a:custGeom>
            <a:avLst/>
            <a:gdLst>
              <a:gd name="connsiteX0" fmla="*/ 110189 w 5366657"/>
              <a:gd name="connsiteY0" fmla="*/ 0 h 2939145"/>
              <a:gd name="connsiteX1" fmla="*/ 5366657 w 5366657"/>
              <a:gd name="connsiteY1" fmla="*/ 0 h 2939145"/>
              <a:gd name="connsiteX2" fmla="*/ 5366657 w 5366657"/>
              <a:gd name="connsiteY2" fmla="*/ 2939145 h 2939145"/>
              <a:gd name="connsiteX3" fmla="*/ 110189 w 5366657"/>
              <a:gd name="connsiteY3" fmla="*/ 2939145 h 2939145"/>
              <a:gd name="connsiteX4" fmla="*/ 0 w 5366657"/>
              <a:gd name="connsiteY4" fmla="*/ 2828956 h 2939145"/>
              <a:gd name="connsiteX5" fmla="*/ 0 w 5366657"/>
              <a:gd name="connsiteY5" fmla="*/ 110189 h 2939145"/>
              <a:gd name="connsiteX6" fmla="*/ 110189 w 5366657"/>
              <a:gd name="connsiteY6" fmla="*/ 0 h 29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6657" h="2939145">
                <a:moveTo>
                  <a:pt x="110189" y="0"/>
                </a:moveTo>
                <a:lnTo>
                  <a:pt x="5366657" y="0"/>
                </a:lnTo>
                <a:lnTo>
                  <a:pt x="5366657" y="2939145"/>
                </a:lnTo>
                <a:lnTo>
                  <a:pt x="110189" y="2939145"/>
                </a:lnTo>
                <a:cubicBezTo>
                  <a:pt x="49333" y="2939145"/>
                  <a:pt x="0" y="2889812"/>
                  <a:pt x="0" y="2828956"/>
                </a:cubicBezTo>
                <a:lnTo>
                  <a:pt x="0" y="110189"/>
                </a:lnTo>
                <a:cubicBezTo>
                  <a:pt x="0" y="49333"/>
                  <a:pt x="49333" y="0"/>
                  <a:pt x="110189" y="0"/>
                </a:cubicBezTo>
                <a:close/>
              </a:path>
            </a:pathLst>
          </a:custGeom>
        </p:spPr>
        <p:txBody>
          <a:bodyPr wrap="square">
            <a:noAutofit/>
          </a:bodyPr>
          <a:lstStyle/>
          <a:p>
            <a:endParaRPr lang="en-US"/>
          </a:p>
        </p:txBody>
      </p:sp>
      <p:sp>
        <p:nvSpPr>
          <p:cNvPr id="12" name="Picture Placeholder 7"/>
          <p:cNvSpPr>
            <a:spLocks noGrp="1"/>
          </p:cNvSpPr>
          <p:nvPr>
            <p:ph type="pic" sz="quarter" idx="13"/>
          </p:nvPr>
        </p:nvSpPr>
        <p:spPr>
          <a:xfrm>
            <a:off x="729343" y="729338"/>
            <a:ext cx="5377543" cy="5397138"/>
          </a:xfrm>
          <a:prstGeom prst="roundRect">
            <a:avLst>
              <a:gd name="adj" fmla="val 2295"/>
            </a:avLst>
          </a:prstGeom>
        </p:spPr>
        <p:txBody>
          <a:bodyPr/>
          <a:lstStyle/>
          <a:p>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ded Picture Text Slide">
    <p:bg>
      <p:bgPr>
        <a:solidFill>
          <a:schemeClr val="bg1"/>
        </a:solidFill>
        <a:effectLst/>
      </p:bgPr>
    </p:bg>
    <p:spTree>
      <p:nvGrpSpPr>
        <p:cNvPr id="1" name=""/>
        <p:cNvGrpSpPr/>
        <p:nvPr/>
      </p:nvGrpSpPr>
      <p:grpSpPr>
        <a:xfrm>
          <a:off x="0" y="0"/>
          <a:ext cx="0" cy="0"/>
          <a:chOff x="0" y="0"/>
          <a:chExt cx="0" cy="0"/>
        </a:xfrm>
      </p:grpSpPr>
      <p:sp>
        <p:nvSpPr>
          <p:cNvPr id="10" name="Picture Placeholder 4"/>
          <p:cNvSpPr>
            <a:spLocks noGrp="1"/>
          </p:cNvSpPr>
          <p:nvPr>
            <p:ph type="pic" sz="quarter" idx="13" hasCustomPrompt="1"/>
          </p:nvPr>
        </p:nvSpPr>
        <p:spPr>
          <a:xfrm>
            <a:off x="152400" y="128588"/>
            <a:ext cx="11887200" cy="6600825"/>
          </a:xfrm>
          <a:prstGeom prst="roundRect">
            <a:avLst>
              <a:gd name="adj" fmla="val 2649"/>
            </a:avLst>
          </a:prstGeom>
          <a:noFill/>
          <a:ln>
            <a:noFill/>
          </a:ln>
        </p:spPr>
        <p:txBody>
          <a:bodyPr/>
          <a:lstStyle>
            <a:lvl1pPr marL="0" indent="0" algn="ctr">
              <a:buNone/>
              <a:defRPr/>
            </a:lvl1pPr>
          </a:lstStyle>
          <a:p>
            <a:r>
              <a:rPr lang="en-US" dirty="0"/>
              <a:t>Add picture then adjust transparency to between 75% and 85%</a:t>
            </a:r>
          </a:p>
        </p:txBody>
      </p:sp>
      <p:sp>
        <p:nvSpPr>
          <p:cNvPr id="12" name="Text Placeholder 11"/>
          <p:cNvSpPr>
            <a:spLocks noGrp="1"/>
          </p:cNvSpPr>
          <p:nvPr>
            <p:ph type="body" sz="quarter" idx="14" hasCustomPrompt="1"/>
          </p:nvPr>
        </p:nvSpPr>
        <p:spPr>
          <a:xfrm>
            <a:off x="1665289" y="1540669"/>
            <a:ext cx="8861425" cy="3776662"/>
          </a:xfrm>
        </p:spPr>
        <p:txBody>
          <a:bodyPr anchor="ctr" anchorCtr="0">
            <a:normAutofit/>
          </a:bodyPr>
          <a:lstStyle>
            <a:lvl1pPr marL="0" indent="0" algn="ctr">
              <a:buNone/>
              <a:defRPr sz="6000">
                <a:solidFill>
                  <a:srgbClr val="5D676F"/>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730885"/>
            <a:ext cx="10728960" cy="130692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731520" y="2403569"/>
            <a:ext cx="10728960" cy="3722913"/>
          </a:xfrm>
          <a:prstGeom prst="rect">
            <a:avLst/>
          </a:prstGeom>
        </p:spPr>
        <p:txBody>
          <a:bodyPr vert="horz" lIns="91440" tIns="45720" rIns="91440" bIns="45720" rtlCol="0">
            <a:normAutofit/>
          </a:bodyPr>
          <a:lstStyle/>
          <a:p>
            <a:pPr lvl="0"/>
            <a:r>
              <a:rPr lang="en-US" dirty="0"/>
              <a:t>Click to edit Master text styles</a:t>
            </a:r>
          </a:p>
        </p:txBody>
      </p:sp>
      <p:sp>
        <p:nvSpPr>
          <p:cNvPr id="5" name="Footer Placeholder 4"/>
          <p:cNvSpPr>
            <a:spLocks noGrp="1"/>
          </p:cNvSpPr>
          <p:nvPr>
            <p:ph type="ftr" sz="quarter" idx="3"/>
          </p:nvPr>
        </p:nvSpPr>
        <p:spPr>
          <a:xfrm>
            <a:off x="1001485" y="6356352"/>
            <a:ext cx="4114800" cy="365125"/>
          </a:xfrm>
          <a:prstGeom prst="rect">
            <a:avLst/>
          </a:prstGeom>
        </p:spPr>
        <p:txBody>
          <a:bodyPr vert="horz" lIns="91440" tIns="45720" rIns="91440" bIns="45720" rtlCol="0" anchor="ctr"/>
          <a:lstStyle>
            <a:lvl1pPr algn="l">
              <a:defRPr sz="1200" b="0" i="0">
                <a:solidFill>
                  <a:srgbClr val="009ADD"/>
                </a:solidFill>
                <a:latin typeface="Trebuchet MS" charset="0"/>
                <a:ea typeface="Trebuchet MS" charset="0"/>
                <a:cs typeface="Trebuchet MS" charset="0"/>
              </a:defRPr>
            </a:lvl1pPr>
          </a:lstStyle>
          <a:p>
            <a:endParaRPr lang="en-US" dirty="0"/>
          </a:p>
        </p:txBody>
      </p:sp>
    </p:spTree>
    <p:extLst>
      <p:ext uri="{BB962C8B-B14F-4D97-AF65-F5344CB8AC3E}">
        <p14:creationId xmlns:p14="http://schemas.microsoft.com/office/powerpoint/2010/main" val="91628935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5" r:id="rId3"/>
    <p:sldLayoutId id="2147483691" r:id="rId4"/>
    <p:sldLayoutId id="2147483692" r:id="rId5"/>
    <p:sldLayoutId id="2147483693" r:id="rId6"/>
    <p:sldLayoutId id="2147483676" r:id="rId7"/>
    <p:sldLayoutId id="2147483677" r:id="rId8"/>
    <p:sldLayoutId id="2147483678" r:id="rId9"/>
    <p:sldLayoutId id="2147483679" r:id="rId10"/>
    <p:sldLayoutId id="2147483680" r:id="rId11"/>
    <p:sldLayoutId id="2147483681" r:id="rId12"/>
    <p:sldLayoutId id="2147483682" r:id="rId13"/>
    <p:sldLayoutId id="2147483684" r:id="rId14"/>
    <p:sldLayoutId id="2147483685" r:id="rId15"/>
    <p:sldLayoutId id="2147483687" r:id="rId16"/>
    <p:sldLayoutId id="2147483683" r:id="rId17"/>
    <p:sldLayoutId id="2147483686" r:id="rId18"/>
    <p:sldLayoutId id="2147483688" r:id="rId19"/>
    <p:sldLayoutId id="2147483695" r:id="rId20"/>
  </p:sldLayoutIdLst>
  <p:txStyles>
    <p:titleStyle>
      <a:lvl1pPr algn="l" defTabSz="914400" rtl="0" eaLnBrk="1" latinLnBrk="0" hangingPunct="1">
        <a:lnSpc>
          <a:spcPct val="90000"/>
        </a:lnSpc>
        <a:spcBef>
          <a:spcPct val="0"/>
        </a:spcBef>
        <a:buNone/>
        <a:defRPr sz="4500" b="1" kern="1200">
          <a:solidFill>
            <a:srgbClr val="5D676F"/>
          </a:solidFill>
          <a:latin typeface="Trebuchet MS" charset="0"/>
          <a:ea typeface="Trebuchet MS" charset="0"/>
          <a:cs typeface="Trebuchet MS" charset="0"/>
        </a:defRPr>
      </a:lvl1pPr>
    </p:titleStyle>
    <p:bodyStyle>
      <a:lvl1pPr marL="0" indent="0" algn="l" defTabSz="914400" rtl="0" eaLnBrk="1" latinLnBrk="0" hangingPunct="1">
        <a:lnSpc>
          <a:spcPct val="90000"/>
        </a:lnSpc>
        <a:spcBef>
          <a:spcPts val="1000"/>
        </a:spcBef>
        <a:buFont typeface="Arial"/>
        <a:buNone/>
        <a:defRPr sz="2800" b="0" i="0" kern="1200">
          <a:solidFill>
            <a:srgbClr val="5D676F"/>
          </a:solidFill>
          <a:latin typeface="Trebuchet MS" charset="0"/>
          <a:ea typeface="Trebuchet MS" charset="0"/>
          <a:cs typeface="Trebuchet MS"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58D19638-C7A0-453B-A690-7A0354753DDF}" type="datetime1">
              <a:rPr lang="en-US" smtClean="0"/>
              <a:t>4/25/2019</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8876BA98-A75A-4C79-96E3-04C7DC754104}" type="slidenum">
              <a:rPr lang="en-US" smtClean="0"/>
              <a:pPr/>
              <a:t>‹#›</a:t>
            </a:fld>
            <a:endParaRPr lang="en-US"/>
          </a:p>
        </p:txBody>
      </p:sp>
    </p:spTree>
    <p:extLst>
      <p:ext uri="{BB962C8B-B14F-4D97-AF65-F5344CB8AC3E}">
        <p14:creationId xmlns:p14="http://schemas.microsoft.com/office/powerpoint/2010/main" val="230518141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hyperlink" Target="mailto:Chris.Rasmussen@dhe.state.co.u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5733" y="1393826"/>
            <a:ext cx="11198578" cy="4237429"/>
          </a:xfrm>
        </p:spPr>
        <p:txBody>
          <a:bodyPr/>
          <a:lstStyle/>
          <a:p>
            <a:r>
              <a:rPr lang="en-US" sz="6600" dirty="0"/>
              <a:t>Spring 2019</a:t>
            </a:r>
            <a:br>
              <a:rPr lang="en-US" sz="6600" dirty="0"/>
            </a:br>
            <a:r>
              <a:rPr lang="en-US" sz="6600" dirty="0"/>
              <a:t>Faculty-to-Faculty Conference</a:t>
            </a:r>
            <a:br>
              <a:rPr lang="en-US" sz="6600" dirty="0"/>
            </a:br>
            <a:r>
              <a:rPr lang="en-US" sz="6600" dirty="0"/>
              <a:t>	</a:t>
            </a:r>
            <a:r>
              <a:rPr lang="en-US" sz="4800" dirty="0"/>
              <a:t>Exploring statewide transfer agreements</a:t>
            </a:r>
            <a:br>
              <a:rPr lang="en-US" sz="4800" dirty="0"/>
            </a:br>
            <a:r>
              <a:rPr lang="en-US" sz="4800" dirty="0"/>
              <a:t>	in Computer Science, Dance, Journalism, </a:t>
            </a:r>
            <a:br>
              <a:rPr lang="en-US" sz="4800" dirty="0"/>
            </a:br>
            <a:r>
              <a:rPr lang="en-US" sz="4800" dirty="0"/>
              <a:t>	Engineering, and Public Health</a:t>
            </a:r>
            <a:endParaRPr lang="en-US" sz="6600" dirty="0"/>
          </a:p>
        </p:txBody>
      </p:sp>
      <p:sp>
        <p:nvSpPr>
          <p:cNvPr id="6" name="Text Placeholder 5"/>
          <p:cNvSpPr>
            <a:spLocks noGrp="1"/>
          </p:cNvSpPr>
          <p:nvPr>
            <p:ph type="body" sz="quarter" idx="12"/>
          </p:nvPr>
        </p:nvSpPr>
        <p:spPr>
          <a:xfrm>
            <a:off x="259644" y="496712"/>
            <a:ext cx="11017957" cy="897114"/>
          </a:xfrm>
        </p:spPr>
        <p:txBody>
          <a:bodyPr/>
          <a:lstStyle/>
          <a:p>
            <a:r>
              <a:rPr lang="en-US" dirty="0"/>
              <a:t>Colorado Department of Higher Education</a:t>
            </a:r>
          </a:p>
        </p:txBody>
      </p:sp>
      <p:sp>
        <p:nvSpPr>
          <p:cNvPr id="3" name="TextBox 2"/>
          <p:cNvSpPr txBox="1"/>
          <p:nvPr/>
        </p:nvSpPr>
        <p:spPr>
          <a:xfrm>
            <a:off x="1045028" y="6379031"/>
            <a:ext cx="7929639" cy="461665"/>
          </a:xfrm>
          <a:prstGeom prst="rect">
            <a:avLst/>
          </a:prstGeom>
          <a:noFill/>
        </p:spPr>
        <p:txBody>
          <a:bodyPr wrap="square" rtlCol="0">
            <a:spAutoFit/>
          </a:bodyPr>
          <a:lstStyle/>
          <a:p>
            <a:r>
              <a:rPr lang="en-US" sz="2400" dirty="0">
                <a:latin typeface="Trebuchet MS" charset="0"/>
                <a:ea typeface="Trebuchet MS" charset="0"/>
                <a:cs typeface="Trebuchet MS" charset="0"/>
              </a:rPr>
              <a:t>April 26, 2019 | Arapahoe Community College</a:t>
            </a:r>
          </a:p>
        </p:txBody>
      </p:sp>
    </p:spTree>
    <p:extLst>
      <p:ext uri="{BB962C8B-B14F-4D97-AF65-F5344CB8AC3E}">
        <p14:creationId xmlns:p14="http://schemas.microsoft.com/office/powerpoint/2010/main" val="2321004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Revise current Engineering agreement into:</a:t>
            </a:r>
          </a:p>
          <a:p>
            <a:pPr marL="624078" indent="-514350">
              <a:buFont typeface="+mj-lt"/>
              <a:buAutoNum type="arabicPeriod"/>
            </a:pPr>
            <a:r>
              <a:rPr lang="en-US" dirty="0"/>
              <a:t>Mechanical Engineering</a:t>
            </a:r>
          </a:p>
          <a:p>
            <a:pPr marL="624078" indent="-514350">
              <a:buFont typeface="+mj-lt"/>
              <a:buAutoNum type="arabicPeriod"/>
            </a:pPr>
            <a:r>
              <a:rPr lang="en-US" dirty="0"/>
              <a:t>Civil Engineering</a:t>
            </a:r>
          </a:p>
          <a:p>
            <a:pPr marL="624078" indent="-514350">
              <a:buFont typeface="+mj-lt"/>
              <a:buAutoNum type="arabicPeriod"/>
            </a:pPr>
            <a:r>
              <a:rPr lang="en-US" dirty="0"/>
              <a:t>Chemical Engineering</a:t>
            </a:r>
          </a:p>
          <a:p>
            <a:pPr marL="624078" indent="-514350">
              <a:buFont typeface="+mj-lt"/>
              <a:buAutoNum type="arabicPeriod"/>
            </a:pPr>
            <a:r>
              <a:rPr lang="en-US" dirty="0"/>
              <a:t>Electrical Engineering</a:t>
            </a:r>
          </a:p>
          <a:p>
            <a:pPr marL="624078" indent="-514350">
              <a:buFont typeface="+mj-lt"/>
              <a:buAutoNum type="arabicPeriod"/>
            </a:pPr>
            <a:r>
              <a:rPr lang="en-US" dirty="0"/>
              <a:t>Computer Science</a:t>
            </a:r>
          </a:p>
        </p:txBody>
      </p:sp>
      <p:sp>
        <p:nvSpPr>
          <p:cNvPr id="3" name="Title 2"/>
          <p:cNvSpPr>
            <a:spLocks noGrp="1"/>
          </p:cNvSpPr>
          <p:nvPr>
            <p:ph type="title"/>
          </p:nvPr>
        </p:nvSpPr>
        <p:spPr/>
        <p:txBody>
          <a:bodyPr>
            <a:normAutofit/>
          </a:bodyPr>
          <a:lstStyle/>
          <a:p>
            <a:pPr algn="ctr"/>
            <a:r>
              <a:rPr lang="en-US" sz="3600" u="sng" dirty="0">
                <a:solidFill>
                  <a:srgbClr val="7030A0"/>
                </a:solidFill>
              </a:rPr>
              <a:t>Possible for Fall 2013 Fac2Fac?</a:t>
            </a:r>
            <a:endParaRPr lang="en-US" sz="3600" dirty="0"/>
          </a:p>
        </p:txBody>
      </p:sp>
    </p:spTree>
    <p:extLst>
      <p:ext uri="{BB962C8B-B14F-4D97-AF65-F5344CB8AC3E}">
        <p14:creationId xmlns:p14="http://schemas.microsoft.com/office/powerpoint/2010/main" val="1132233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alphaModFix amt="15000"/>
            <a:extLst>
              <a:ext uri="{28A0092B-C50C-407E-A947-70E740481C1C}">
                <a14:useLocalDpi xmlns:a14="http://schemas.microsoft.com/office/drawing/2010/main" val="0"/>
              </a:ext>
            </a:extLst>
          </a:blip>
          <a:srcRect t="8552" b="8552"/>
          <a:stretch/>
        </p:blipFill>
        <p:spPr>
          <a:xfrm>
            <a:off x="130628" y="128588"/>
            <a:ext cx="11930744" cy="6600825"/>
          </a:xfrm>
        </p:spPr>
      </p:pic>
      <p:sp>
        <p:nvSpPr>
          <p:cNvPr id="3" name="Text Placeholder 2"/>
          <p:cNvSpPr>
            <a:spLocks noGrp="1"/>
          </p:cNvSpPr>
          <p:nvPr>
            <p:ph type="body" sz="quarter" idx="14"/>
          </p:nvPr>
        </p:nvSpPr>
        <p:spPr>
          <a:xfrm>
            <a:off x="742385" y="534161"/>
            <a:ext cx="10565394" cy="6059457"/>
          </a:xfrm>
        </p:spPr>
        <p:txBody>
          <a:bodyPr>
            <a:normAutofit fontScale="47500" lnSpcReduction="20000"/>
          </a:bodyPr>
          <a:lstStyle/>
          <a:p>
            <a:r>
              <a:rPr lang="en-US" sz="9000" b="1" dirty="0">
                <a:solidFill>
                  <a:schemeClr val="tx1"/>
                </a:solidFill>
              </a:rPr>
              <a:t>But are they worth it?</a:t>
            </a:r>
          </a:p>
          <a:p>
            <a:endParaRPr lang="en-US" b="1" dirty="0">
              <a:solidFill>
                <a:schemeClr val="tx1"/>
              </a:solidFill>
            </a:endParaRPr>
          </a:p>
          <a:p>
            <a:pPr marL="857250" indent="-857250" algn="l">
              <a:lnSpc>
                <a:spcPct val="120000"/>
              </a:lnSpc>
              <a:buFont typeface="Arial" panose="020B0604020202020204" pitchFamily="34" charset="0"/>
              <a:buChar char="•"/>
            </a:pPr>
            <a:r>
              <a:rPr lang="en-US" dirty="0"/>
              <a:t>How frequently are STAAs being used, and how does use break down by program?</a:t>
            </a:r>
          </a:p>
          <a:p>
            <a:pPr marL="857250" indent="-857250" algn="l">
              <a:lnSpc>
                <a:spcPct val="120000"/>
              </a:lnSpc>
              <a:buFont typeface="Arial" panose="020B0604020202020204" pitchFamily="34" charset="0"/>
              <a:buChar char="•"/>
            </a:pPr>
            <a:r>
              <a:rPr lang="en-US" dirty="0">
                <a:solidFill>
                  <a:schemeClr val="tx1">
                    <a:lumMod val="65000"/>
                    <a:lumOff val="35000"/>
                  </a:schemeClr>
                </a:solidFill>
              </a:rPr>
              <a:t>Do </a:t>
            </a:r>
            <a:r>
              <a:rPr lang="en-US" dirty="0" err="1">
                <a:solidFill>
                  <a:schemeClr val="tx1">
                    <a:lumMod val="65000"/>
                    <a:lumOff val="35000"/>
                  </a:schemeClr>
                </a:solidFill>
              </a:rPr>
              <a:t>DwDs</a:t>
            </a:r>
            <a:r>
              <a:rPr lang="en-US" dirty="0">
                <a:solidFill>
                  <a:schemeClr val="tx1">
                    <a:lumMod val="65000"/>
                    <a:lumOff val="35000"/>
                  </a:schemeClr>
                </a:solidFill>
              </a:rPr>
              <a:t>/STAAs make a difference in...</a:t>
            </a:r>
          </a:p>
          <a:p>
            <a:pPr lvl="3">
              <a:lnSpc>
                <a:spcPct val="120000"/>
              </a:lnSpc>
            </a:pPr>
            <a:r>
              <a:rPr lang="en-US" sz="6000" dirty="0">
                <a:solidFill>
                  <a:schemeClr val="tx1">
                    <a:lumMod val="65000"/>
                    <a:lumOff val="35000"/>
                  </a:schemeClr>
                </a:solidFill>
              </a:rPr>
              <a:t>…transfer?</a:t>
            </a:r>
          </a:p>
          <a:p>
            <a:pPr lvl="3">
              <a:lnSpc>
                <a:spcPct val="120000"/>
              </a:lnSpc>
            </a:pPr>
            <a:r>
              <a:rPr lang="en-US" sz="6000" dirty="0">
                <a:solidFill>
                  <a:schemeClr val="tx1">
                    <a:lumMod val="65000"/>
                    <a:lumOff val="35000"/>
                  </a:schemeClr>
                </a:solidFill>
              </a:rPr>
              <a:t>…bachelor’s degree completion?</a:t>
            </a:r>
          </a:p>
          <a:p>
            <a:pPr lvl="3">
              <a:lnSpc>
                <a:spcPct val="120000"/>
              </a:lnSpc>
            </a:pPr>
            <a:r>
              <a:rPr lang="en-US" sz="6000" dirty="0">
                <a:solidFill>
                  <a:schemeClr val="tx1">
                    <a:lumMod val="65000"/>
                    <a:lumOff val="35000"/>
                  </a:schemeClr>
                </a:solidFill>
              </a:rPr>
              <a:t>…reducing credits to degree?</a:t>
            </a:r>
          </a:p>
          <a:p>
            <a:pPr marL="857250" indent="-857250" algn="l">
              <a:lnSpc>
                <a:spcPct val="120000"/>
              </a:lnSpc>
              <a:buFont typeface="Arial" panose="020B0604020202020204" pitchFamily="34" charset="0"/>
              <a:buChar char="•"/>
            </a:pPr>
            <a:r>
              <a:rPr lang="en-US" dirty="0"/>
              <a:t>What is preventing greater use of </a:t>
            </a:r>
            <a:r>
              <a:rPr lang="en-US" dirty="0" err="1"/>
              <a:t>DwDs</a:t>
            </a:r>
            <a:r>
              <a:rPr lang="en-US" dirty="0"/>
              <a:t>/STAAs?  </a:t>
            </a:r>
          </a:p>
          <a:p>
            <a:pPr marL="857250" indent="-857250" algn="l">
              <a:lnSpc>
                <a:spcPct val="120000"/>
              </a:lnSpc>
              <a:buFont typeface="Arial" panose="020B0604020202020204" pitchFamily="34" charset="0"/>
              <a:buChar char="•"/>
            </a:pPr>
            <a:r>
              <a:rPr lang="en-US" dirty="0"/>
              <a:t>How might </a:t>
            </a:r>
            <a:r>
              <a:rPr lang="en-US" dirty="0" err="1"/>
              <a:t>DwDs</a:t>
            </a:r>
            <a:r>
              <a:rPr lang="en-US" dirty="0"/>
              <a:t>/STAAs be revised to make them more attractive to students and advisors?</a:t>
            </a:r>
          </a:p>
        </p:txBody>
      </p:sp>
    </p:spTree>
    <p:extLst>
      <p:ext uri="{BB962C8B-B14F-4D97-AF65-F5344CB8AC3E}">
        <p14:creationId xmlns:p14="http://schemas.microsoft.com/office/powerpoint/2010/main" val="290533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353" b="8353"/>
          <a:stretch>
            <a:fillRect/>
          </a:stretch>
        </p:blipFill>
        <p:spPr/>
      </p:pic>
      <p:sp>
        <p:nvSpPr>
          <p:cNvPr id="4" name="Title 3"/>
          <p:cNvSpPr>
            <a:spLocks noGrp="1"/>
          </p:cNvSpPr>
          <p:nvPr>
            <p:ph type="title"/>
          </p:nvPr>
        </p:nvSpPr>
        <p:spPr>
          <a:xfrm>
            <a:off x="2088444" y="2743201"/>
            <a:ext cx="7868356" cy="2590266"/>
          </a:xfrm>
        </p:spPr>
        <p:txBody>
          <a:bodyPr/>
          <a:lstStyle/>
          <a:p>
            <a:pPr>
              <a:spcBef>
                <a:spcPct val="60000"/>
              </a:spcBef>
            </a:pPr>
            <a:br>
              <a:rPr lang="en-US" sz="6600" dirty="0"/>
            </a:br>
            <a:r>
              <a:rPr lang="en-US" sz="6600" dirty="0"/>
              <a:t>YAAAAAAAAS!!</a:t>
            </a:r>
          </a:p>
        </p:txBody>
      </p:sp>
    </p:spTree>
    <p:extLst>
      <p:ext uri="{BB962C8B-B14F-4D97-AF65-F5344CB8AC3E}">
        <p14:creationId xmlns:p14="http://schemas.microsoft.com/office/powerpoint/2010/main" val="36010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alphaModFix amt="15000"/>
            <a:extLst>
              <a:ext uri="{28A0092B-C50C-407E-A947-70E740481C1C}">
                <a14:useLocalDpi xmlns:a14="http://schemas.microsoft.com/office/drawing/2010/main" val="0"/>
              </a:ext>
            </a:extLst>
          </a:blip>
          <a:srcRect t="8552" b="8552"/>
          <a:stretch/>
        </p:blipFill>
        <p:spPr>
          <a:xfrm>
            <a:off x="130628" y="128588"/>
            <a:ext cx="11930744" cy="6600825"/>
          </a:xfrm>
        </p:spPr>
      </p:pic>
      <p:sp>
        <p:nvSpPr>
          <p:cNvPr id="3" name="Text Placeholder 2"/>
          <p:cNvSpPr>
            <a:spLocks noGrp="1"/>
          </p:cNvSpPr>
          <p:nvPr>
            <p:ph type="body" sz="quarter" idx="14"/>
          </p:nvPr>
        </p:nvSpPr>
        <p:spPr>
          <a:xfrm>
            <a:off x="742385" y="534161"/>
            <a:ext cx="10565394" cy="6059457"/>
          </a:xfrm>
        </p:spPr>
        <p:txBody>
          <a:bodyPr>
            <a:normAutofit fontScale="55000" lnSpcReduction="20000"/>
          </a:bodyPr>
          <a:lstStyle/>
          <a:p>
            <a:r>
              <a:rPr lang="en-US" sz="9000" b="1" dirty="0">
                <a:solidFill>
                  <a:schemeClr val="tx1"/>
                </a:solidFill>
              </a:rPr>
              <a:t>Indeed, they are worth it!</a:t>
            </a:r>
          </a:p>
          <a:p>
            <a:endParaRPr lang="en-US" b="1" dirty="0">
              <a:solidFill>
                <a:schemeClr val="tx1"/>
              </a:solidFill>
            </a:endParaRPr>
          </a:p>
          <a:p>
            <a:pPr algn="l">
              <a:lnSpc>
                <a:spcPct val="120000"/>
              </a:lnSpc>
            </a:pPr>
            <a:r>
              <a:rPr lang="en-US" dirty="0">
                <a:solidFill>
                  <a:schemeClr val="tx1">
                    <a:lumMod val="65000"/>
                    <a:lumOff val="35000"/>
                  </a:schemeClr>
                </a:solidFill>
              </a:rPr>
              <a:t>In comparing </a:t>
            </a:r>
            <a:r>
              <a:rPr lang="en-US" dirty="0" err="1">
                <a:solidFill>
                  <a:schemeClr val="tx1">
                    <a:lumMod val="65000"/>
                    <a:lumOff val="35000"/>
                  </a:schemeClr>
                </a:solidFill>
              </a:rPr>
              <a:t>DwD</a:t>
            </a:r>
            <a:r>
              <a:rPr lang="en-US" dirty="0">
                <a:solidFill>
                  <a:schemeClr val="tx1">
                    <a:lumMod val="65000"/>
                    <a:lumOff val="35000"/>
                  </a:schemeClr>
                </a:solidFill>
              </a:rPr>
              <a:t> earners vs. AA/AS earners without the </a:t>
            </a:r>
            <a:r>
              <a:rPr lang="en-US" dirty="0" err="1">
                <a:solidFill>
                  <a:schemeClr val="tx1">
                    <a:lumMod val="65000"/>
                    <a:lumOff val="35000"/>
                  </a:schemeClr>
                </a:solidFill>
              </a:rPr>
              <a:t>DwD</a:t>
            </a:r>
            <a:r>
              <a:rPr lang="en-US" dirty="0">
                <a:solidFill>
                  <a:schemeClr val="tx1">
                    <a:lumMod val="65000"/>
                    <a:lumOff val="35000"/>
                  </a:schemeClr>
                </a:solidFill>
              </a:rPr>
              <a:t>, the former are…</a:t>
            </a:r>
          </a:p>
          <a:p>
            <a:pPr marL="857250" indent="-857250" algn="l">
              <a:lnSpc>
                <a:spcPct val="120000"/>
              </a:lnSpc>
              <a:buFont typeface="Wingdings" panose="05000000000000000000" pitchFamily="2" charset="2"/>
              <a:buChar char="ü"/>
            </a:pPr>
            <a:r>
              <a:rPr lang="en-US" dirty="0">
                <a:solidFill>
                  <a:schemeClr val="tx1">
                    <a:lumMod val="65000"/>
                    <a:lumOff val="35000"/>
                  </a:schemeClr>
                </a:solidFill>
              </a:rPr>
              <a:t>…more likely to transfer into a four-year degree program (59% vs. 50%)</a:t>
            </a:r>
          </a:p>
          <a:p>
            <a:pPr marL="857250" indent="-857250" algn="l">
              <a:lnSpc>
                <a:spcPct val="120000"/>
              </a:lnSpc>
              <a:buFont typeface="Wingdings" panose="05000000000000000000" pitchFamily="2" charset="2"/>
              <a:buChar char="ü"/>
            </a:pPr>
            <a:r>
              <a:rPr lang="en-US" dirty="0">
                <a:solidFill>
                  <a:schemeClr val="tx1">
                    <a:lumMod val="65000"/>
                    <a:lumOff val="35000"/>
                  </a:schemeClr>
                </a:solidFill>
              </a:rPr>
              <a:t>…more likely to earn a bachelor’s degree within three years (42% vs. 29%)</a:t>
            </a:r>
          </a:p>
          <a:p>
            <a:pPr marL="857250" indent="-857250" algn="l">
              <a:lnSpc>
                <a:spcPct val="120000"/>
              </a:lnSpc>
              <a:buFont typeface="Wingdings" panose="05000000000000000000" pitchFamily="2" charset="2"/>
              <a:buChar char="ü"/>
            </a:pPr>
            <a:r>
              <a:rPr lang="en-US" dirty="0">
                <a:solidFill>
                  <a:schemeClr val="tx1">
                    <a:lumMod val="65000"/>
                    <a:lumOff val="35000"/>
                  </a:schemeClr>
                </a:solidFill>
              </a:rPr>
              <a:t>…earning fewer credits in completing the bachelor’s degree (136 vs. 132)</a:t>
            </a:r>
          </a:p>
        </p:txBody>
      </p:sp>
    </p:spTree>
    <p:extLst>
      <p:ext uri="{BB962C8B-B14F-4D97-AF65-F5344CB8AC3E}">
        <p14:creationId xmlns:p14="http://schemas.microsoft.com/office/powerpoint/2010/main" val="1135047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alphaModFix amt="15000"/>
            <a:extLst>
              <a:ext uri="{28A0092B-C50C-407E-A947-70E740481C1C}">
                <a14:useLocalDpi xmlns:a14="http://schemas.microsoft.com/office/drawing/2010/main" val="0"/>
              </a:ext>
            </a:extLst>
          </a:blip>
          <a:srcRect t="8552" b="8552"/>
          <a:stretch/>
        </p:blipFill>
        <p:spPr>
          <a:xfrm>
            <a:off x="130628" y="128588"/>
            <a:ext cx="11930744" cy="6600825"/>
          </a:xfrm>
        </p:spPr>
      </p:pic>
      <p:sp>
        <p:nvSpPr>
          <p:cNvPr id="3" name="Text Placeholder 2"/>
          <p:cNvSpPr>
            <a:spLocks noGrp="1"/>
          </p:cNvSpPr>
          <p:nvPr>
            <p:ph type="body" sz="quarter" idx="14"/>
          </p:nvPr>
        </p:nvSpPr>
        <p:spPr>
          <a:xfrm>
            <a:off x="742385" y="534161"/>
            <a:ext cx="10565394" cy="6059457"/>
          </a:xfrm>
        </p:spPr>
        <p:txBody>
          <a:bodyPr>
            <a:normAutofit fontScale="32500" lnSpcReduction="20000"/>
          </a:bodyPr>
          <a:lstStyle/>
          <a:p>
            <a:r>
              <a:rPr lang="en-US" sz="11000" b="1" dirty="0">
                <a:solidFill>
                  <a:schemeClr val="tx1"/>
                </a:solidFill>
              </a:rPr>
              <a:t>Charge to Participants</a:t>
            </a:r>
          </a:p>
          <a:p>
            <a:endParaRPr lang="en-US" b="1" dirty="0">
              <a:solidFill>
                <a:schemeClr val="tx1"/>
              </a:solidFill>
            </a:endParaRPr>
          </a:p>
          <a:p>
            <a:pPr>
              <a:lnSpc>
                <a:spcPct val="115000"/>
              </a:lnSpc>
              <a:spcBef>
                <a:spcPts val="0"/>
              </a:spcBef>
            </a:pPr>
            <a:r>
              <a:rPr lang="en-US" sz="6800" dirty="0">
                <a:latin typeface="Arial" panose="020B0604020202020204" pitchFamily="34" charset="0"/>
                <a:ea typeface="Times New Roman" panose="02020603050405020304" pitchFamily="18" charset="0"/>
                <a:cs typeface="Times New Roman" panose="02020603050405020304" pitchFamily="18" charset="0"/>
              </a:rPr>
              <a:t>Assist the General Education Council (GE Council) in collaboratively creating a Statewide Transfer Articulation Agreement for your discipline. The goal is for faculty to identify a set of 60 credits of community college coursework that: </a:t>
            </a:r>
            <a:endParaRPr lang="en-US" sz="6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6800" dirty="0">
                <a:latin typeface="Arial" panose="020B0604020202020204" pitchFamily="34" charset="0"/>
                <a:ea typeface="Times New Roman" panose="02020603050405020304" pitchFamily="18" charset="0"/>
                <a:cs typeface="Times New Roman" panose="02020603050405020304" pitchFamily="18" charset="0"/>
              </a:rPr>
              <a:t> </a:t>
            </a:r>
            <a:endParaRPr lang="en-US" sz="6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6800" dirty="0">
                <a:latin typeface="Arial" panose="020B0604020202020204" pitchFamily="34" charset="0"/>
                <a:ea typeface="Calibri" panose="020F0502020204030204" pitchFamily="34" charset="0"/>
                <a:cs typeface="Times New Roman" panose="02020603050405020304" pitchFamily="18" charset="0"/>
              </a:rPr>
              <a:t>will fulfill the requirements for an AA or AS Degree with Designation; </a:t>
            </a:r>
            <a:endParaRPr lang="en-US" sz="6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6800" dirty="0">
                <a:latin typeface="Arial" panose="020B0604020202020204" pitchFamily="34" charset="0"/>
                <a:ea typeface="Calibri" panose="020F0502020204030204" pitchFamily="34" charset="0"/>
                <a:cs typeface="Times New Roman" panose="02020603050405020304" pitchFamily="18" charset="0"/>
              </a:rPr>
              <a:t>will transfer into a BA or BS degree at a four-year institution;</a:t>
            </a:r>
            <a:endParaRPr lang="en-US" sz="6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6800" dirty="0">
                <a:latin typeface="Arial" panose="020B0604020202020204" pitchFamily="34" charset="0"/>
                <a:ea typeface="Calibri" panose="020F0502020204030204" pitchFamily="34" charset="0"/>
                <a:cs typeface="Times New Roman" panose="02020603050405020304" pitchFamily="18" charset="0"/>
              </a:rPr>
              <a:t>will put the transfer student at junior status when admitted; and </a:t>
            </a:r>
            <a:endParaRPr lang="en-US" sz="6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6800" dirty="0">
                <a:latin typeface="Arial" panose="020B0604020202020204" pitchFamily="34" charset="0"/>
                <a:ea typeface="Calibri" panose="020F0502020204030204" pitchFamily="34" charset="0"/>
                <a:cs typeface="Times New Roman" panose="02020603050405020304" pitchFamily="18" charset="0"/>
              </a:rPr>
              <a:t>will allow the transfer student to graduate with the BA or BS degree in no more than 60 credits of additional coursework, for a total of 120 credits.</a:t>
            </a:r>
            <a:endParaRPr lang="en-US" sz="6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6800" dirty="0">
                <a:latin typeface="Arial" panose="020B0604020202020204" pitchFamily="34" charset="0"/>
                <a:ea typeface="Calibri" panose="020F0502020204030204" pitchFamily="34" charset="0"/>
                <a:cs typeface="Times New Roman" panose="02020603050405020304" pitchFamily="18" charset="0"/>
              </a:rPr>
              <a:t>NOTE: the work products for engineering and computer science may result in an AA/AS in more than 60 credits, and a bachelor’s degree in more than 120 credits, provided the degrees can be completed with two years and four years, respectively</a:t>
            </a:r>
            <a:endParaRPr lang="en-US" sz="6800" dirty="0">
              <a:latin typeface="Calibri" panose="020F0502020204030204" pitchFamily="34" charset="0"/>
              <a:ea typeface="Calibri" panose="020F0502020204030204" pitchFamily="34" charset="0"/>
              <a:cs typeface="Times New Roman" panose="02020603050405020304" pitchFamily="18" charset="0"/>
            </a:endParaRPr>
          </a:p>
          <a:p>
            <a:pPr lvl="3">
              <a:lnSpc>
                <a:spcPct val="120000"/>
              </a:lnSpc>
            </a:pPr>
            <a:endParaRPr lang="en-US" sz="6000" dirty="0">
              <a:solidFill>
                <a:schemeClr val="tx1">
                  <a:lumMod val="65000"/>
                  <a:lumOff val="35000"/>
                </a:schemeClr>
              </a:solidFill>
            </a:endParaRPr>
          </a:p>
        </p:txBody>
      </p:sp>
    </p:spTree>
    <p:extLst>
      <p:ext uri="{BB962C8B-B14F-4D97-AF65-F5344CB8AC3E}">
        <p14:creationId xmlns:p14="http://schemas.microsoft.com/office/powerpoint/2010/main" val="608843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alphaModFix amt="15000"/>
            <a:extLst>
              <a:ext uri="{28A0092B-C50C-407E-A947-70E740481C1C}">
                <a14:useLocalDpi xmlns:a14="http://schemas.microsoft.com/office/drawing/2010/main" val="0"/>
              </a:ext>
            </a:extLst>
          </a:blip>
          <a:srcRect t="8552" b="8552"/>
          <a:stretch/>
        </p:blipFill>
        <p:spPr>
          <a:xfrm>
            <a:off x="130628" y="128588"/>
            <a:ext cx="11930744" cy="6600825"/>
          </a:xfrm>
        </p:spPr>
      </p:pic>
      <p:sp>
        <p:nvSpPr>
          <p:cNvPr id="3" name="Text Placeholder 2"/>
          <p:cNvSpPr>
            <a:spLocks noGrp="1"/>
          </p:cNvSpPr>
          <p:nvPr>
            <p:ph type="body" sz="quarter" idx="14"/>
          </p:nvPr>
        </p:nvSpPr>
        <p:spPr>
          <a:xfrm>
            <a:off x="742385" y="534161"/>
            <a:ext cx="10565394" cy="6059457"/>
          </a:xfrm>
        </p:spPr>
        <p:txBody>
          <a:bodyPr>
            <a:normAutofit fontScale="32500" lnSpcReduction="20000"/>
          </a:bodyPr>
          <a:lstStyle/>
          <a:p>
            <a:r>
              <a:rPr lang="en-US" sz="11000" b="1" dirty="0">
                <a:solidFill>
                  <a:schemeClr val="tx1"/>
                </a:solidFill>
              </a:rPr>
              <a:t>What goes into a </a:t>
            </a:r>
            <a:r>
              <a:rPr lang="en-US" sz="11000" b="1" dirty="0" err="1">
                <a:solidFill>
                  <a:schemeClr val="tx1"/>
                </a:solidFill>
              </a:rPr>
              <a:t>DwD</a:t>
            </a:r>
            <a:r>
              <a:rPr lang="en-US" sz="11000" b="1" dirty="0">
                <a:solidFill>
                  <a:schemeClr val="tx1"/>
                </a:solidFill>
              </a:rPr>
              <a:t>/STAA</a:t>
            </a:r>
          </a:p>
          <a:p>
            <a:endParaRPr lang="en-US" b="1" dirty="0">
              <a:solidFill>
                <a:schemeClr val="tx1"/>
              </a:solidFill>
            </a:endParaRP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31 credits in GT-Pathways</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Additional credits in the discipline or related areas</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Free electives</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60 credits total</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Engineering can propose a higher number of credits</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Computer science may present alternatives that include a </a:t>
            </a:r>
            <a:r>
              <a:rPr lang="en-US" sz="6800" dirty="0" err="1">
                <a:latin typeface="Arial" panose="020B0604020202020204" pitchFamily="34" charset="0"/>
                <a:ea typeface="Times New Roman" panose="02020603050405020304" pitchFamily="18" charset="0"/>
                <a:cs typeface="Times New Roman" panose="02020603050405020304" pitchFamily="18" charset="0"/>
              </a:rPr>
              <a:t>DwD</a:t>
            </a:r>
            <a:r>
              <a:rPr lang="en-US" sz="6800" dirty="0">
                <a:latin typeface="Arial" panose="020B0604020202020204" pitchFamily="34" charset="0"/>
                <a:ea typeface="Times New Roman" panose="02020603050405020304" pitchFamily="18" charset="0"/>
                <a:cs typeface="Times New Roman" panose="02020603050405020304" pitchFamily="18" charset="0"/>
              </a:rPr>
              <a:t> of greater than 60 credits</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AVOID the temptation to build ifs/ands/buts into the agreement! Minimize the number of examples of “for Institution A, take courses W/X; For Institution B, take courses Y/Z”</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Keep front and center the need for CLARITY of pathway; UTILITY for students and academic advisors; and TRANSPARENCY of expectations</a:t>
            </a:r>
          </a:p>
          <a:p>
            <a:pPr marL="857250" indent="-857250" algn="l">
              <a:lnSpc>
                <a:spcPct val="115000"/>
              </a:lnSpc>
              <a:spcBef>
                <a:spcPts val="0"/>
              </a:spcBef>
              <a:buFont typeface="Arial" panose="020B0604020202020204" pitchFamily="34" charset="0"/>
              <a:buChar char="•"/>
            </a:pPr>
            <a:r>
              <a:rPr lang="en-US" sz="6800" dirty="0">
                <a:latin typeface="Arial" panose="020B0604020202020204" pitchFamily="34" charset="0"/>
                <a:ea typeface="Times New Roman" panose="02020603050405020304" pitchFamily="18" charset="0"/>
                <a:cs typeface="Times New Roman" panose="02020603050405020304" pitchFamily="18" charset="0"/>
              </a:rPr>
              <a:t>Third and fourth year of the curriculum specific to the receiving institution but will become a part of the agreement</a:t>
            </a:r>
          </a:p>
          <a:p>
            <a:pPr lvl="3">
              <a:lnSpc>
                <a:spcPct val="120000"/>
              </a:lnSpc>
            </a:pPr>
            <a:endParaRPr lang="en-US" sz="6000" dirty="0">
              <a:solidFill>
                <a:schemeClr val="tx1">
                  <a:lumMod val="65000"/>
                  <a:lumOff val="35000"/>
                </a:schemeClr>
              </a:solidFill>
            </a:endParaRPr>
          </a:p>
        </p:txBody>
      </p:sp>
    </p:spTree>
    <p:extLst>
      <p:ext uri="{BB962C8B-B14F-4D97-AF65-F5344CB8AC3E}">
        <p14:creationId xmlns:p14="http://schemas.microsoft.com/office/powerpoint/2010/main" val="3196852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alphaModFix amt="15000"/>
            <a:extLst>
              <a:ext uri="{28A0092B-C50C-407E-A947-70E740481C1C}">
                <a14:useLocalDpi xmlns:a14="http://schemas.microsoft.com/office/drawing/2010/main" val="0"/>
              </a:ext>
            </a:extLst>
          </a:blip>
          <a:srcRect t="8552" b="8552"/>
          <a:stretch/>
        </p:blipFill>
        <p:spPr>
          <a:xfrm>
            <a:off x="130628" y="128588"/>
            <a:ext cx="11930744" cy="6600825"/>
          </a:xfrm>
        </p:spPr>
      </p:pic>
      <p:sp>
        <p:nvSpPr>
          <p:cNvPr id="3" name="Text Placeholder 2"/>
          <p:cNvSpPr>
            <a:spLocks noGrp="1"/>
          </p:cNvSpPr>
          <p:nvPr>
            <p:ph type="body" sz="quarter" idx="14"/>
          </p:nvPr>
        </p:nvSpPr>
        <p:spPr>
          <a:xfrm>
            <a:off x="742385" y="534161"/>
            <a:ext cx="10565394" cy="6059457"/>
          </a:xfrm>
        </p:spPr>
        <p:txBody>
          <a:bodyPr>
            <a:normAutofit fontScale="32500" lnSpcReduction="20000"/>
          </a:bodyPr>
          <a:lstStyle/>
          <a:p>
            <a:r>
              <a:rPr lang="en-US" sz="11000" b="1" dirty="0">
                <a:solidFill>
                  <a:schemeClr val="tx1"/>
                </a:solidFill>
              </a:rPr>
              <a:t>What about Engineering?</a:t>
            </a:r>
          </a:p>
          <a:p>
            <a:endParaRPr lang="en-US" b="1" dirty="0">
              <a:solidFill>
                <a:schemeClr val="tx1"/>
              </a:solidFill>
            </a:endParaRPr>
          </a:p>
          <a:p>
            <a:pPr>
              <a:lnSpc>
                <a:spcPct val="115000"/>
              </a:lnSpc>
              <a:spcBef>
                <a:spcPts val="0"/>
              </a:spcBef>
              <a:spcAft>
                <a:spcPts val="1000"/>
              </a:spcAft>
            </a:pPr>
            <a:r>
              <a:rPr lang="en-US" sz="7400" b="1" dirty="0">
                <a:latin typeface="Calibri" panose="020F0502020204030204" pitchFamily="34" charset="0"/>
                <a:ea typeface="Calibri" panose="020F0502020204030204" pitchFamily="34" charset="0"/>
                <a:cs typeface="Times New Roman" panose="02020603050405020304" pitchFamily="18" charset="0"/>
              </a:rPr>
              <a:t>Q:  How is an STAA possible in engineering, given degree and accreditation requirements? </a:t>
            </a:r>
            <a:endParaRPr lang="en-US" sz="7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7400" dirty="0">
                <a:latin typeface="Calibri" panose="020F0502020204030204" pitchFamily="34" charset="0"/>
                <a:ea typeface="Calibri" panose="020F0502020204030204" pitchFamily="34" charset="0"/>
                <a:cs typeface="Times New Roman" panose="02020603050405020304" pitchFamily="18" charset="0"/>
              </a:rPr>
              <a:t>A:  The structured nature of engineering programs—and requirements related to accreditation—present understandable challenges, but not insurmountable obstacles, to creating an STAA. Ideally, faculty will be able to create a </a:t>
            </a:r>
            <a:r>
              <a:rPr lang="en-US" sz="7400" dirty="0" err="1">
                <a:latin typeface="Calibri" panose="020F0502020204030204" pitchFamily="34" charset="0"/>
                <a:ea typeface="Calibri" panose="020F0502020204030204" pitchFamily="34" charset="0"/>
                <a:cs typeface="Times New Roman" panose="02020603050405020304" pitchFamily="18" charset="0"/>
              </a:rPr>
              <a:t>DwD</a:t>
            </a:r>
            <a:r>
              <a:rPr lang="en-US" sz="7400" dirty="0">
                <a:latin typeface="Calibri" panose="020F0502020204030204" pitchFamily="34" charset="0"/>
                <a:ea typeface="Calibri" panose="020F0502020204030204" pitchFamily="34" charset="0"/>
                <a:cs typeface="Times New Roman" panose="02020603050405020304" pitchFamily="18" charset="0"/>
              </a:rPr>
              <a:t> in engineering that enables transfer into four-year institutions and entry into engineering programs in a variety of areas (e.g., civil, mechanical, electrical, chemical). CDHE staff will work with the General Education Council and individual institutions in an attempt to address the structural obstacles identified by engineering faculty to developing an STAA in engineering.</a:t>
            </a:r>
          </a:p>
          <a:p>
            <a:pPr lvl="3">
              <a:lnSpc>
                <a:spcPct val="120000"/>
              </a:lnSpc>
            </a:pPr>
            <a:endParaRPr lang="en-US" sz="6000" dirty="0">
              <a:solidFill>
                <a:schemeClr val="tx1">
                  <a:lumMod val="65000"/>
                  <a:lumOff val="35000"/>
                </a:schemeClr>
              </a:solidFill>
            </a:endParaRPr>
          </a:p>
        </p:txBody>
      </p:sp>
    </p:spTree>
    <p:extLst>
      <p:ext uri="{BB962C8B-B14F-4D97-AF65-F5344CB8AC3E}">
        <p14:creationId xmlns:p14="http://schemas.microsoft.com/office/powerpoint/2010/main" val="2764218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alphaModFix amt="15000"/>
            <a:extLst>
              <a:ext uri="{28A0092B-C50C-407E-A947-70E740481C1C}">
                <a14:useLocalDpi xmlns:a14="http://schemas.microsoft.com/office/drawing/2010/main" val="0"/>
              </a:ext>
            </a:extLst>
          </a:blip>
          <a:srcRect t="8552" b="8552"/>
          <a:stretch/>
        </p:blipFill>
        <p:spPr>
          <a:xfrm>
            <a:off x="130628" y="128588"/>
            <a:ext cx="11930744" cy="6600825"/>
          </a:xfrm>
        </p:spPr>
      </p:pic>
      <p:sp>
        <p:nvSpPr>
          <p:cNvPr id="3" name="Text Placeholder 2"/>
          <p:cNvSpPr>
            <a:spLocks noGrp="1"/>
          </p:cNvSpPr>
          <p:nvPr>
            <p:ph type="body" sz="quarter" idx="14"/>
          </p:nvPr>
        </p:nvSpPr>
        <p:spPr>
          <a:xfrm>
            <a:off x="742385" y="534161"/>
            <a:ext cx="10565394" cy="6059457"/>
          </a:xfrm>
        </p:spPr>
        <p:txBody>
          <a:bodyPr>
            <a:normAutofit fontScale="47500" lnSpcReduction="20000"/>
          </a:bodyPr>
          <a:lstStyle/>
          <a:p>
            <a:r>
              <a:rPr lang="en-US" sz="11000" b="1" dirty="0">
                <a:solidFill>
                  <a:schemeClr val="tx1"/>
                </a:solidFill>
              </a:rPr>
              <a:t>What about Computer Science?</a:t>
            </a:r>
          </a:p>
          <a:p>
            <a:endParaRPr lang="en-US" b="1" dirty="0">
              <a:solidFill>
                <a:schemeClr val="tx1"/>
              </a:solidFill>
            </a:endParaRPr>
          </a:p>
          <a:p>
            <a:pPr>
              <a:lnSpc>
                <a:spcPct val="115000"/>
              </a:lnSpc>
              <a:spcBef>
                <a:spcPts val="0"/>
              </a:spcBef>
              <a:spcAft>
                <a:spcPts val="1000"/>
              </a:spcAft>
            </a:pPr>
            <a:r>
              <a:rPr lang="en-US" sz="6700" b="1" dirty="0">
                <a:latin typeface="Calibri" panose="020F0502020204030204" pitchFamily="34" charset="0"/>
                <a:ea typeface="Calibri" panose="020F0502020204030204" pitchFamily="34" charset="0"/>
                <a:cs typeface="Times New Roman" panose="02020603050405020304" pitchFamily="18" charset="0"/>
              </a:rPr>
              <a:t>Q:  A computer science STAA was started last year – what happened to that work?</a:t>
            </a:r>
            <a:endParaRPr lang="en-US" sz="67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6700" dirty="0">
                <a:latin typeface="Calibri" panose="020F0502020204030204" pitchFamily="34" charset="0"/>
                <a:ea typeface="Calibri" panose="020F0502020204030204" pitchFamily="34" charset="0"/>
                <a:cs typeface="Times New Roman" panose="02020603050405020304" pitchFamily="18" charset="0"/>
              </a:rPr>
              <a:t>A:  Computer science faculty attending the April 26 conference can choose to build upon the work done last year in creating a new STAA. The work products created by individuals involved in that effort will be shared with computer science faculty in advance of the conference.   </a:t>
            </a:r>
          </a:p>
          <a:p>
            <a:pPr lvl="3">
              <a:lnSpc>
                <a:spcPct val="120000"/>
              </a:lnSpc>
            </a:pPr>
            <a:endParaRPr lang="en-US" sz="6000" dirty="0">
              <a:solidFill>
                <a:schemeClr val="tx1">
                  <a:lumMod val="65000"/>
                  <a:lumOff val="35000"/>
                </a:schemeClr>
              </a:solidFill>
            </a:endParaRPr>
          </a:p>
        </p:txBody>
      </p:sp>
    </p:spTree>
    <p:extLst>
      <p:ext uri="{BB962C8B-B14F-4D97-AF65-F5344CB8AC3E}">
        <p14:creationId xmlns:p14="http://schemas.microsoft.com/office/powerpoint/2010/main" val="3809842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6836230" y="731521"/>
            <a:ext cx="4648199" cy="2002245"/>
          </a:xfrm>
        </p:spPr>
        <p:txBody>
          <a:bodyPr>
            <a:normAutofit/>
          </a:bodyPr>
          <a:lstStyle/>
          <a:p>
            <a:pPr marL="342900" marR="0" lvl="0" indent="-342900" algn="ctr" defTabSz="914400" eaLnBrk="1" fontAlgn="auto" latinLnBrk="0" hangingPunct="1">
              <a:lnSpc>
                <a:spcPct val="100000"/>
              </a:lnSpc>
              <a:spcBef>
                <a:spcPts val="0"/>
              </a:spcBef>
              <a:spcAft>
                <a:spcPts val="0"/>
              </a:spcAft>
              <a:buClrTx/>
              <a:buSzTx/>
              <a:buFont typeface="Arial" charset="0"/>
              <a:buNone/>
              <a:tabLst/>
              <a:defRPr/>
            </a:pPr>
            <a:r>
              <a:rPr lang="en-US" b="1" dirty="0"/>
              <a:t>Follow CDHE Online</a:t>
            </a:r>
          </a:p>
          <a:p>
            <a:pPr marL="342900" marR="0" lvl="0" indent="-342900" algn="ctr" defTabSz="914400" eaLnBrk="1" fontAlgn="auto" latinLnBrk="0" hangingPunct="1">
              <a:lnSpc>
                <a:spcPct val="100000"/>
              </a:lnSpc>
              <a:spcBef>
                <a:spcPts val="0"/>
              </a:spcBef>
              <a:spcAft>
                <a:spcPts val="0"/>
              </a:spcAft>
              <a:buClrTx/>
              <a:buSzTx/>
              <a:buFont typeface="Arial" charset="0"/>
              <a:buNone/>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None/>
              <a:tabLst/>
              <a:defRPr/>
            </a:pPr>
            <a:r>
              <a:rPr lang="en-US" dirty="0"/>
              <a:t>      @</a:t>
            </a:r>
            <a:r>
              <a:rPr lang="en-US" dirty="0" err="1"/>
              <a:t>CoHigherEd</a:t>
            </a: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None/>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None/>
              <a:tabLst/>
              <a:defRPr/>
            </a:pPr>
            <a:r>
              <a:rPr lang="en-US" dirty="0"/>
              <a:t>      /</a:t>
            </a:r>
            <a:r>
              <a:rPr lang="en-US" dirty="0" err="1"/>
              <a:t>CoHigherEd</a:t>
            </a:r>
            <a:endParaRPr lang="en-US" dirty="0"/>
          </a:p>
        </p:txBody>
      </p:sp>
      <p:sp>
        <p:nvSpPr>
          <p:cNvPr id="5" name="Title 4"/>
          <p:cNvSpPr>
            <a:spLocks noGrp="1"/>
          </p:cNvSpPr>
          <p:nvPr>
            <p:ph type="title"/>
          </p:nvPr>
        </p:nvSpPr>
        <p:spPr/>
        <p:txBody>
          <a:bodyPr/>
          <a:lstStyle/>
          <a:p>
            <a:r>
              <a:rPr lang="en-US" dirty="0"/>
              <a:t>Thank you for being here!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6230" y="1469572"/>
            <a:ext cx="526143" cy="5261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6230" y="2207623"/>
            <a:ext cx="526143" cy="526143"/>
          </a:xfrm>
          <a:prstGeom prst="rect">
            <a:avLst/>
          </a:prstGeom>
        </p:spPr>
      </p:pic>
      <p:sp>
        <p:nvSpPr>
          <p:cNvPr id="6" name="Text Placeholder 8"/>
          <p:cNvSpPr txBox="1">
            <a:spLocks/>
          </p:cNvSpPr>
          <p:nvPr/>
        </p:nvSpPr>
        <p:spPr>
          <a:xfrm>
            <a:off x="6836230" y="3315789"/>
            <a:ext cx="4648199" cy="3542211"/>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2400" b="0" i="0" kern="1200">
                <a:solidFill>
                  <a:srgbClr val="5D676F"/>
                </a:solidFill>
                <a:latin typeface="Trebuchet MS" charset="0"/>
                <a:ea typeface="Trebuchet MS" charset="0"/>
                <a:cs typeface="Trebuchet MS"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lnSpc>
                <a:spcPct val="100000"/>
              </a:lnSpc>
              <a:spcBef>
                <a:spcPts val="0"/>
              </a:spcBef>
              <a:buFont typeface="Arial" charset="0"/>
              <a:buNone/>
            </a:pPr>
            <a:r>
              <a:rPr lang="en-US" b="1" dirty="0"/>
              <a:t>Chris Rasmussen, Ph.D.</a:t>
            </a:r>
          </a:p>
          <a:p>
            <a:pPr marL="342900" indent="-342900">
              <a:lnSpc>
                <a:spcPct val="100000"/>
              </a:lnSpc>
              <a:spcBef>
                <a:spcPts val="0"/>
              </a:spcBef>
              <a:buFont typeface="Arial" charset="0"/>
              <a:buNone/>
            </a:pPr>
            <a:endParaRPr lang="en-US" b="1" dirty="0"/>
          </a:p>
          <a:p>
            <a:pPr marL="342900" indent="-342900">
              <a:lnSpc>
                <a:spcPct val="100000"/>
              </a:lnSpc>
              <a:spcBef>
                <a:spcPts val="0"/>
              </a:spcBef>
              <a:buFont typeface="Arial" charset="0"/>
              <a:buNone/>
            </a:pPr>
            <a:r>
              <a:rPr lang="en-US" b="1" dirty="0"/>
              <a:t>Director of Academic Affairs</a:t>
            </a:r>
          </a:p>
          <a:p>
            <a:pPr marL="342900" indent="-342900">
              <a:lnSpc>
                <a:spcPct val="100000"/>
              </a:lnSpc>
              <a:spcBef>
                <a:spcPts val="0"/>
              </a:spcBef>
              <a:buFont typeface="Arial" charset="0"/>
              <a:buNone/>
            </a:pPr>
            <a:endParaRPr lang="en-US" b="1" dirty="0">
              <a:hlinkClick r:id="rId4"/>
            </a:endParaRPr>
          </a:p>
          <a:p>
            <a:pPr marL="342900" indent="-342900">
              <a:lnSpc>
                <a:spcPct val="100000"/>
              </a:lnSpc>
              <a:spcBef>
                <a:spcPts val="0"/>
              </a:spcBef>
              <a:buFont typeface="Arial" charset="0"/>
              <a:buNone/>
            </a:pPr>
            <a:r>
              <a:rPr lang="en-US" b="1" dirty="0" err="1">
                <a:hlinkClick r:id="rId4"/>
              </a:rPr>
              <a:t>Chris.Rasmussen</a:t>
            </a:r>
            <a:r>
              <a:rPr lang="en-US" b="1" dirty="0">
                <a:hlinkClick r:id="rId4"/>
              </a:rPr>
              <a:t>@</a:t>
            </a:r>
          </a:p>
          <a:p>
            <a:pPr marL="342900" indent="-342900">
              <a:lnSpc>
                <a:spcPct val="100000"/>
              </a:lnSpc>
              <a:spcBef>
                <a:spcPts val="0"/>
              </a:spcBef>
              <a:buFont typeface="Arial" charset="0"/>
              <a:buNone/>
            </a:pPr>
            <a:r>
              <a:rPr lang="en-US" b="1" dirty="0">
                <a:hlinkClick r:id="rId4"/>
              </a:rPr>
              <a:t>dhe.state.co.us</a:t>
            </a:r>
            <a:endParaRPr lang="en-US" b="1" dirty="0"/>
          </a:p>
          <a:p>
            <a:pPr marL="342900" indent="-342900">
              <a:lnSpc>
                <a:spcPct val="100000"/>
              </a:lnSpc>
              <a:spcBef>
                <a:spcPts val="0"/>
              </a:spcBef>
              <a:buFont typeface="Arial" charset="0"/>
              <a:buNone/>
            </a:pPr>
            <a:endParaRPr lang="en-US" b="1" dirty="0"/>
          </a:p>
          <a:p>
            <a:pPr marL="342900" indent="-342900">
              <a:lnSpc>
                <a:spcPct val="100000"/>
              </a:lnSpc>
              <a:spcBef>
                <a:spcPts val="0"/>
              </a:spcBef>
              <a:buFont typeface="Arial" charset="0"/>
              <a:buNone/>
            </a:pPr>
            <a:r>
              <a:rPr lang="en-US" b="1" dirty="0"/>
              <a:t>303-862-3008</a:t>
            </a:r>
          </a:p>
          <a:p>
            <a:pPr marL="342900" indent="-342900">
              <a:lnSpc>
                <a:spcPct val="100000"/>
              </a:lnSpc>
              <a:spcBef>
                <a:spcPts val="0"/>
              </a:spcBef>
              <a:buFont typeface="Arial" charset="0"/>
              <a:buNone/>
            </a:pPr>
            <a:endParaRPr lang="en-US" b="1" dirty="0"/>
          </a:p>
          <a:p>
            <a:pPr marL="342900" indent="-342900" algn="ctr">
              <a:lnSpc>
                <a:spcPct val="100000"/>
              </a:lnSpc>
              <a:spcBef>
                <a:spcPts val="0"/>
              </a:spcBef>
              <a:buFont typeface="Arial" charset="0"/>
              <a:buNone/>
            </a:pPr>
            <a:endParaRPr lang="en-US" dirty="0"/>
          </a:p>
          <a:p>
            <a:pPr marL="342900" indent="-342900">
              <a:lnSpc>
                <a:spcPct val="100000"/>
              </a:lnSpc>
              <a:spcBef>
                <a:spcPts val="0"/>
              </a:spcBef>
              <a:buFont typeface="Arial" charset="0"/>
              <a:buNone/>
            </a:pPr>
            <a:r>
              <a:rPr lang="en-US" dirty="0"/>
              <a:t>  </a:t>
            </a:r>
          </a:p>
        </p:txBody>
      </p:sp>
    </p:spTree>
    <p:extLst>
      <p:ext uri="{BB962C8B-B14F-4D97-AF65-F5344CB8AC3E}">
        <p14:creationId xmlns:p14="http://schemas.microsoft.com/office/powerpoint/2010/main" val="138205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242" b="8242"/>
          <a:stretch>
            <a:fillRect/>
          </a:stretch>
        </p:blipFill>
        <p:spPr/>
      </p:pic>
      <p:sp>
        <p:nvSpPr>
          <p:cNvPr id="4" name="Title 3"/>
          <p:cNvSpPr>
            <a:spLocks noGrp="1"/>
          </p:cNvSpPr>
          <p:nvPr>
            <p:ph type="title"/>
          </p:nvPr>
        </p:nvSpPr>
        <p:spPr>
          <a:xfrm>
            <a:off x="941034" y="541867"/>
            <a:ext cx="10291409" cy="1648178"/>
          </a:xfrm>
        </p:spPr>
        <p:txBody>
          <a:bodyPr/>
          <a:lstStyle/>
          <a:p>
            <a:pPr algn="l" fontAlgn="t"/>
            <a:r>
              <a:rPr lang="en-US" sz="4000" b="1" dirty="0"/>
              <a:t>Conference Goals:</a:t>
            </a:r>
            <a:br>
              <a:rPr lang="en-US" sz="3600" b="1" dirty="0"/>
            </a:br>
            <a:br>
              <a:rPr lang="en-US" sz="3600" b="1" dirty="0"/>
            </a:br>
            <a:r>
              <a:rPr lang="en-US" sz="2200" dirty="0"/>
              <a:t>Create new </a:t>
            </a:r>
            <a:r>
              <a:rPr lang="en-US" sz="2200" b="1" dirty="0"/>
              <a:t>Statewide Transfer Articulation Agreements </a:t>
            </a:r>
            <a:r>
              <a:rPr lang="en-US" sz="2200" dirty="0"/>
              <a:t>in disciplines/program areas identified based on trends in student enrollment, workforce demands, and faculty interest: computer science, dance, engineering, journalism, and public health.</a:t>
            </a:r>
            <a:br>
              <a:rPr lang="en-US" sz="2200" dirty="0"/>
            </a:br>
            <a:br>
              <a:rPr lang="en-US" sz="2200" dirty="0"/>
            </a:br>
            <a:r>
              <a:rPr lang="en-US" sz="2200" dirty="0"/>
              <a:t>Identify the </a:t>
            </a:r>
            <a:r>
              <a:rPr lang="en-US" sz="2200" b="1" dirty="0"/>
              <a:t>content knowledge and competencies </a:t>
            </a:r>
            <a:r>
              <a:rPr lang="en-US" sz="2200" dirty="0"/>
              <a:t>associated with bachelor’s degree earners in the listed areas and create course/degree plans most likely to lead to their acquisition. </a:t>
            </a:r>
            <a:br>
              <a:rPr lang="en-US" sz="2200" dirty="0"/>
            </a:br>
            <a:br>
              <a:rPr lang="en-US" sz="2200" dirty="0"/>
            </a:br>
            <a:r>
              <a:rPr lang="en-US" sz="2200" dirty="0"/>
              <a:t>Identify, from the perspective of faculty, </a:t>
            </a:r>
            <a:r>
              <a:rPr lang="en-US" sz="2200" b="1" dirty="0"/>
              <a:t>obstacles that impede student progress</a:t>
            </a:r>
            <a:r>
              <a:rPr lang="en-US" sz="2200" dirty="0"/>
              <a:t> toward successful completion of the associate and bachelor’s degree in the listed areas, and strategies for overcoming these obstacles. </a:t>
            </a:r>
            <a:br>
              <a:rPr lang="en-US" sz="2200" dirty="0"/>
            </a:br>
            <a:br>
              <a:rPr lang="en-US" sz="2200" dirty="0"/>
            </a:br>
            <a:r>
              <a:rPr lang="en-US" sz="2200" dirty="0"/>
              <a:t>Strengthen </a:t>
            </a:r>
            <a:r>
              <a:rPr lang="en-US" sz="2200" b="1" dirty="0"/>
              <a:t>collaborative and collegial relationships </a:t>
            </a:r>
            <a:r>
              <a:rPr lang="en-US" sz="2200" dirty="0"/>
              <a:t>among faculty from different institutions, particularly between two-year and four-year institutions. </a:t>
            </a:r>
            <a:br>
              <a:rPr lang="en-US" sz="2200" dirty="0"/>
            </a:br>
            <a:endParaRPr lang="en-US" sz="2200" dirty="0"/>
          </a:p>
        </p:txBody>
      </p:sp>
    </p:spTree>
    <p:extLst>
      <p:ext uri="{BB962C8B-B14F-4D97-AF65-F5344CB8AC3E}">
        <p14:creationId xmlns:p14="http://schemas.microsoft.com/office/powerpoint/2010/main" val="159487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a:picLocks noGrp="1"/>
          </p:cNvPicPr>
          <p:nvPr>
            <p:ph type="pic" idx="2"/>
          </p:nvPr>
        </p:nvPicPr>
        <p:blipFill rotWithShape="1">
          <a:blip r:embed="rId3">
            <a:alphaModFix/>
          </a:blip>
          <a:srcRect/>
          <a:stretch/>
        </p:blipFill>
        <p:spPr>
          <a:xfrm>
            <a:off x="261257" y="146955"/>
            <a:ext cx="11680372" cy="6570209"/>
          </a:xfrm>
          <a:prstGeom prst="roundRect">
            <a:avLst>
              <a:gd name="adj" fmla="val 2649"/>
            </a:avLst>
          </a:prstGeom>
          <a:noFill/>
          <a:ln>
            <a:noFill/>
          </a:ln>
        </p:spPr>
      </p:pic>
      <p:sp>
        <p:nvSpPr>
          <p:cNvPr id="140" name="Shape 140"/>
          <p:cNvSpPr txBox="1">
            <a:spLocks noGrp="1"/>
          </p:cNvSpPr>
          <p:nvPr>
            <p:ph type="title"/>
          </p:nvPr>
        </p:nvSpPr>
        <p:spPr>
          <a:xfrm>
            <a:off x="1608909" y="870856"/>
            <a:ext cx="8985068" cy="106680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Trebuchet MS"/>
              <a:buNone/>
            </a:pPr>
            <a:r>
              <a:rPr lang="en-US" sz="2800" b="0" i="0" u="none" strike="noStrike" cap="none" dirty="0">
                <a:solidFill>
                  <a:schemeClr val="lt1"/>
                </a:solidFill>
                <a:latin typeface="Trebuchet MS"/>
                <a:ea typeface="Trebuchet MS"/>
                <a:cs typeface="Trebuchet MS"/>
                <a:sym typeface="Trebuchet MS"/>
              </a:rPr>
              <a:t>THE COLORADO GOAL:</a:t>
            </a:r>
            <a:br>
              <a:rPr lang="en-US" sz="4500" b="0" i="0" u="none" strike="noStrike" cap="none" dirty="0">
                <a:solidFill>
                  <a:schemeClr val="lt1"/>
                </a:solidFill>
                <a:latin typeface="Trebuchet MS"/>
                <a:ea typeface="Trebuchet MS"/>
                <a:cs typeface="Trebuchet MS"/>
                <a:sym typeface="Trebuchet MS"/>
              </a:rPr>
            </a:br>
            <a:r>
              <a:rPr lang="en-US" sz="4500" b="1" i="0" u="none" strike="noStrike" cap="none" dirty="0">
                <a:solidFill>
                  <a:srgbClr val="FFFF00"/>
                </a:solidFill>
                <a:latin typeface="Trebuchet MS"/>
                <a:ea typeface="Trebuchet MS"/>
                <a:cs typeface="Trebuchet MS"/>
                <a:sym typeface="Trebuchet MS"/>
              </a:rPr>
              <a:t>66% ATTAINMENT BY 2025</a:t>
            </a:r>
            <a:endParaRPr sz="4500" b="1" i="0" u="none" strike="noStrike" cap="none" dirty="0">
              <a:solidFill>
                <a:srgbClr val="FFFF00"/>
              </a:solidFill>
              <a:latin typeface="Trebuchet MS"/>
              <a:ea typeface="Trebuchet MS"/>
              <a:cs typeface="Trebuchet MS"/>
              <a:sym typeface="Trebuchet MS"/>
            </a:endParaRPr>
          </a:p>
        </p:txBody>
      </p:sp>
      <p:sp>
        <p:nvSpPr>
          <p:cNvPr id="141" name="Shape 141"/>
          <p:cNvSpPr txBox="1"/>
          <p:nvPr/>
        </p:nvSpPr>
        <p:spPr>
          <a:xfrm>
            <a:off x="2013857" y="2547257"/>
            <a:ext cx="3309257"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rgbClr val="FFFFFF"/>
                </a:solidFill>
                <a:latin typeface="Calibri"/>
                <a:ea typeface="Calibri"/>
                <a:cs typeface="Calibri"/>
                <a:sym typeface="Calibri"/>
              </a:rPr>
              <a:t>STRATEGIC GOAL #1</a:t>
            </a:r>
            <a:endParaRPr dirty="0"/>
          </a:p>
          <a:p>
            <a:pPr marL="0" marR="0" lvl="0" indent="0" algn="ctr" rtl="0">
              <a:spcBef>
                <a:spcPts val="0"/>
              </a:spcBef>
              <a:spcAft>
                <a:spcPts val="0"/>
              </a:spcAft>
              <a:buNone/>
            </a:pPr>
            <a:r>
              <a:rPr lang="en-US" sz="2800" dirty="0">
                <a:solidFill>
                  <a:srgbClr val="FFFFFF"/>
                </a:solidFill>
                <a:latin typeface="Calibri"/>
                <a:ea typeface="Calibri"/>
                <a:cs typeface="Calibri"/>
                <a:sym typeface="Calibri"/>
              </a:rPr>
              <a:t>Increase</a:t>
            </a:r>
            <a:endParaRPr dirty="0"/>
          </a:p>
          <a:p>
            <a:pPr marL="0" marR="0" lvl="0" indent="0" algn="ctr" rtl="0">
              <a:spcBef>
                <a:spcPts val="0"/>
              </a:spcBef>
              <a:spcAft>
                <a:spcPts val="0"/>
              </a:spcAft>
              <a:buNone/>
            </a:pPr>
            <a:r>
              <a:rPr lang="en-US" sz="2800" dirty="0">
                <a:solidFill>
                  <a:srgbClr val="FFFFFF"/>
                </a:solidFill>
                <a:latin typeface="Calibri"/>
                <a:ea typeface="Calibri"/>
                <a:cs typeface="Calibri"/>
                <a:sym typeface="Calibri"/>
              </a:rPr>
              <a:t>Completion</a:t>
            </a:r>
            <a:endParaRPr dirty="0"/>
          </a:p>
          <a:p>
            <a:pPr marL="0" marR="0" lvl="0" indent="0" algn="ctr" rtl="0">
              <a:spcBef>
                <a:spcPts val="0"/>
              </a:spcBef>
              <a:spcAft>
                <a:spcPts val="0"/>
              </a:spcAft>
              <a:buNone/>
            </a:pPr>
            <a:endParaRPr sz="2800"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dirty="0">
                <a:solidFill>
                  <a:srgbClr val="FFFFFF"/>
                </a:solidFill>
                <a:latin typeface="Calibri"/>
                <a:ea typeface="Calibri"/>
                <a:cs typeface="Calibri"/>
                <a:sym typeface="Calibri"/>
              </a:rPr>
              <a:t>STRATEGIC GOAL #3</a:t>
            </a:r>
            <a:endParaRPr sz="2800" b="1"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dirty="0">
                <a:solidFill>
                  <a:srgbClr val="FFFFFF"/>
                </a:solidFill>
                <a:latin typeface="Calibri"/>
                <a:ea typeface="Calibri"/>
                <a:cs typeface="Calibri"/>
                <a:sym typeface="Calibri"/>
              </a:rPr>
              <a:t>Improve Student Success</a:t>
            </a:r>
            <a:endParaRPr sz="2800" dirty="0">
              <a:solidFill>
                <a:srgbClr val="FFFFFF"/>
              </a:solidFill>
              <a:latin typeface="Calibri"/>
              <a:ea typeface="Calibri"/>
              <a:cs typeface="Calibri"/>
              <a:sym typeface="Calibri"/>
            </a:endParaRPr>
          </a:p>
        </p:txBody>
      </p:sp>
      <p:sp>
        <p:nvSpPr>
          <p:cNvPr id="142" name="Shape 142"/>
          <p:cNvSpPr txBox="1"/>
          <p:nvPr/>
        </p:nvSpPr>
        <p:spPr>
          <a:xfrm>
            <a:off x="6977743" y="2547257"/>
            <a:ext cx="3309257"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STRATEGIC GOAL #2</a:t>
            </a:r>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Erase Equity</a:t>
            </a:r>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Gaps</a:t>
            </a:r>
            <a:endParaRPr/>
          </a:p>
          <a:p>
            <a:pPr marL="0" marR="0" lvl="0" indent="0" algn="ctr" rtl="0">
              <a:spcBef>
                <a:spcPts val="0"/>
              </a:spcBef>
              <a:spcAft>
                <a:spcPts val="0"/>
              </a:spcAft>
              <a:buNone/>
            </a:pPr>
            <a:endParaRPr sz="280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a:solidFill>
                  <a:srgbClr val="FFFFFF"/>
                </a:solidFill>
                <a:latin typeface="Calibri"/>
                <a:ea typeface="Calibri"/>
                <a:cs typeface="Calibri"/>
                <a:sym typeface="Calibri"/>
              </a:rPr>
              <a:t>STRATEGIC GOAL #4</a:t>
            </a:r>
            <a:endParaRPr sz="28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Invest in Affordability and Innovation</a:t>
            </a:r>
            <a:endParaRPr/>
          </a:p>
        </p:txBody>
      </p:sp>
    </p:spTree>
    <p:extLst>
      <p:ext uri="{BB962C8B-B14F-4D97-AF65-F5344CB8AC3E}">
        <p14:creationId xmlns:p14="http://schemas.microsoft.com/office/powerpoint/2010/main" val="1908157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a:picLocks noGrp="1"/>
          </p:cNvPicPr>
          <p:nvPr>
            <p:ph type="pic" idx="2"/>
          </p:nvPr>
        </p:nvPicPr>
        <p:blipFill rotWithShape="1">
          <a:blip r:embed="rId3">
            <a:alphaModFix/>
          </a:blip>
          <a:srcRect/>
          <a:stretch/>
        </p:blipFill>
        <p:spPr>
          <a:xfrm>
            <a:off x="261257" y="146955"/>
            <a:ext cx="11680372" cy="6570209"/>
          </a:xfrm>
          <a:prstGeom prst="roundRect">
            <a:avLst>
              <a:gd name="adj" fmla="val 2649"/>
            </a:avLst>
          </a:prstGeom>
          <a:noFill/>
          <a:ln>
            <a:noFill/>
          </a:ln>
        </p:spPr>
      </p:pic>
      <p:sp>
        <p:nvSpPr>
          <p:cNvPr id="140" name="Shape 140"/>
          <p:cNvSpPr txBox="1">
            <a:spLocks noGrp="1"/>
          </p:cNvSpPr>
          <p:nvPr>
            <p:ph type="title"/>
          </p:nvPr>
        </p:nvSpPr>
        <p:spPr>
          <a:xfrm>
            <a:off x="1608909" y="870856"/>
            <a:ext cx="8985068" cy="106680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Trebuchet MS"/>
              <a:buNone/>
            </a:pPr>
            <a:r>
              <a:rPr lang="en-US" sz="2800" b="0" i="0" u="none" strike="noStrike" cap="none" dirty="0">
                <a:solidFill>
                  <a:schemeClr val="lt1"/>
                </a:solidFill>
                <a:latin typeface="Trebuchet MS"/>
                <a:ea typeface="Trebuchet MS"/>
                <a:cs typeface="Trebuchet MS"/>
                <a:sym typeface="Trebuchet MS"/>
              </a:rPr>
              <a:t>THE COLORADO GOAL:</a:t>
            </a:r>
            <a:br>
              <a:rPr lang="en-US" sz="4500" b="0" i="0" u="none" strike="noStrike" cap="none" dirty="0">
                <a:solidFill>
                  <a:schemeClr val="lt1"/>
                </a:solidFill>
                <a:latin typeface="Trebuchet MS"/>
                <a:ea typeface="Trebuchet MS"/>
                <a:cs typeface="Trebuchet MS"/>
                <a:sym typeface="Trebuchet MS"/>
              </a:rPr>
            </a:br>
            <a:r>
              <a:rPr lang="en-US" sz="4500" b="1" i="0" u="none" strike="noStrike" cap="none" dirty="0">
                <a:solidFill>
                  <a:srgbClr val="FFFF00"/>
                </a:solidFill>
                <a:latin typeface="Trebuchet MS"/>
                <a:ea typeface="Trebuchet MS"/>
                <a:cs typeface="Trebuchet MS"/>
                <a:sym typeface="Trebuchet MS"/>
              </a:rPr>
              <a:t>66% ATTAINMENT BY 2025</a:t>
            </a:r>
            <a:endParaRPr sz="4500" b="1" i="0" u="none" strike="noStrike" cap="none" dirty="0">
              <a:solidFill>
                <a:srgbClr val="FFFF00"/>
              </a:solidFill>
              <a:latin typeface="Trebuchet MS"/>
              <a:ea typeface="Trebuchet MS"/>
              <a:cs typeface="Trebuchet MS"/>
              <a:sym typeface="Trebuchet MS"/>
            </a:endParaRPr>
          </a:p>
        </p:txBody>
      </p:sp>
      <p:sp>
        <p:nvSpPr>
          <p:cNvPr id="141" name="Shape 141"/>
          <p:cNvSpPr txBox="1"/>
          <p:nvPr/>
        </p:nvSpPr>
        <p:spPr>
          <a:xfrm>
            <a:off x="1140179" y="2547257"/>
            <a:ext cx="5147732"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rgbClr val="FFFF00"/>
                </a:solidFill>
                <a:latin typeface="Calibri"/>
                <a:ea typeface="Calibri"/>
                <a:cs typeface="Calibri"/>
                <a:sym typeface="Calibri"/>
              </a:rPr>
              <a:t>STRATEGIC GOAL #1</a:t>
            </a:r>
            <a:endParaRPr dirty="0">
              <a:solidFill>
                <a:srgbClr val="FFFF00"/>
              </a:solidFill>
            </a:endParaRPr>
          </a:p>
          <a:p>
            <a:pPr marL="0" marR="0" lvl="0" indent="0" algn="ctr" rtl="0">
              <a:spcBef>
                <a:spcPts val="0"/>
              </a:spcBef>
              <a:spcAft>
                <a:spcPts val="0"/>
              </a:spcAft>
              <a:buNone/>
            </a:pPr>
            <a:r>
              <a:rPr lang="en-US" sz="2800" i="1" dirty="0">
                <a:solidFill>
                  <a:srgbClr val="FFFF00"/>
                </a:solidFill>
                <a:latin typeface="Calibri"/>
                <a:ea typeface="Calibri"/>
                <a:cs typeface="Calibri"/>
                <a:sym typeface="Calibri"/>
              </a:rPr>
              <a:t>Increase Completion </a:t>
            </a:r>
            <a:r>
              <a:rPr lang="en-US" sz="2800" dirty="0">
                <a:solidFill>
                  <a:srgbClr val="FFFF00"/>
                </a:solidFill>
                <a:latin typeface="Calibri"/>
                <a:ea typeface="Calibri"/>
                <a:cs typeface="Calibri"/>
                <a:sym typeface="Calibri"/>
              </a:rPr>
              <a:t>through:</a:t>
            </a:r>
          </a:p>
          <a:p>
            <a:pPr marL="457200" marR="0" lvl="0" indent="-457200" algn="ctr" rtl="0">
              <a:spcBef>
                <a:spcPts val="0"/>
              </a:spcBef>
              <a:spcAft>
                <a:spcPts val="0"/>
              </a:spcAft>
              <a:buFont typeface="Arial" panose="020B0604020202020204" pitchFamily="34" charset="0"/>
              <a:buChar char="•"/>
            </a:pPr>
            <a:r>
              <a:rPr lang="en-US" sz="2800" dirty="0">
                <a:solidFill>
                  <a:srgbClr val="FFFF00"/>
                </a:solidFill>
                <a:latin typeface="Calibri"/>
                <a:ea typeface="Calibri"/>
                <a:cs typeface="Calibri"/>
                <a:sym typeface="Calibri"/>
              </a:rPr>
              <a:t>Producing additional degrees through structured pathways</a:t>
            </a:r>
          </a:p>
          <a:p>
            <a:pPr marL="285750" marR="0" lvl="0" indent="-285750" algn="ctr" rtl="0">
              <a:spcBef>
                <a:spcPts val="0"/>
              </a:spcBef>
              <a:spcAft>
                <a:spcPts val="0"/>
              </a:spcAft>
              <a:buFont typeface="Arial" panose="020B0604020202020204" pitchFamily="34" charset="0"/>
              <a:buChar char="•"/>
            </a:pPr>
            <a:endParaRPr dirty="0">
              <a:solidFill>
                <a:srgbClr val="FFFF00"/>
              </a:solidFill>
            </a:endParaRPr>
          </a:p>
          <a:p>
            <a:pPr marL="0" marR="0" lvl="0" indent="0" algn="ctr" rtl="0">
              <a:spcBef>
                <a:spcPts val="0"/>
              </a:spcBef>
              <a:spcAft>
                <a:spcPts val="0"/>
              </a:spcAft>
              <a:buNone/>
            </a:pPr>
            <a:endParaRPr sz="2800"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dirty="0">
                <a:solidFill>
                  <a:srgbClr val="FFFFFF"/>
                </a:solidFill>
                <a:latin typeface="Calibri"/>
                <a:ea typeface="Calibri"/>
                <a:cs typeface="Calibri"/>
                <a:sym typeface="Calibri"/>
              </a:rPr>
              <a:t>STRATEGIC GOAL #3</a:t>
            </a:r>
            <a:endParaRPr sz="2800" b="1"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dirty="0">
                <a:solidFill>
                  <a:srgbClr val="FFFFFF"/>
                </a:solidFill>
                <a:latin typeface="Calibri"/>
                <a:ea typeface="Calibri"/>
                <a:cs typeface="Calibri"/>
                <a:sym typeface="Calibri"/>
              </a:rPr>
              <a:t>Improve Student Success</a:t>
            </a:r>
            <a:endParaRPr sz="2800" dirty="0">
              <a:solidFill>
                <a:srgbClr val="FFFFFF"/>
              </a:solidFill>
              <a:latin typeface="Calibri"/>
              <a:ea typeface="Calibri"/>
              <a:cs typeface="Calibri"/>
              <a:sym typeface="Calibri"/>
            </a:endParaRPr>
          </a:p>
        </p:txBody>
      </p:sp>
      <p:sp>
        <p:nvSpPr>
          <p:cNvPr id="142" name="Shape 142"/>
          <p:cNvSpPr txBox="1"/>
          <p:nvPr/>
        </p:nvSpPr>
        <p:spPr>
          <a:xfrm>
            <a:off x="6977743" y="2547257"/>
            <a:ext cx="3309257"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STRATEGIC GOAL #2</a:t>
            </a:r>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Erase Equity</a:t>
            </a:r>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Gaps</a:t>
            </a:r>
            <a:endParaRPr/>
          </a:p>
          <a:p>
            <a:pPr marL="0" marR="0" lvl="0" indent="0" algn="ctr" rtl="0">
              <a:spcBef>
                <a:spcPts val="0"/>
              </a:spcBef>
              <a:spcAft>
                <a:spcPts val="0"/>
              </a:spcAft>
              <a:buNone/>
            </a:pPr>
            <a:endParaRPr sz="280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a:solidFill>
                  <a:srgbClr val="FFFFFF"/>
                </a:solidFill>
                <a:latin typeface="Calibri"/>
                <a:ea typeface="Calibri"/>
                <a:cs typeface="Calibri"/>
                <a:sym typeface="Calibri"/>
              </a:rPr>
              <a:t>STRATEGIC GOAL #4</a:t>
            </a:r>
            <a:endParaRPr sz="28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Invest in Affordability and Innovation</a:t>
            </a:r>
            <a:endParaRPr/>
          </a:p>
        </p:txBody>
      </p:sp>
    </p:spTree>
    <p:extLst>
      <p:ext uri="{BB962C8B-B14F-4D97-AF65-F5344CB8AC3E}">
        <p14:creationId xmlns:p14="http://schemas.microsoft.com/office/powerpoint/2010/main" val="207407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a:picLocks noGrp="1"/>
          </p:cNvPicPr>
          <p:nvPr>
            <p:ph type="pic" idx="2"/>
          </p:nvPr>
        </p:nvPicPr>
        <p:blipFill rotWithShape="1">
          <a:blip r:embed="rId3">
            <a:alphaModFix/>
          </a:blip>
          <a:srcRect/>
          <a:stretch/>
        </p:blipFill>
        <p:spPr>
          <a:xfrm>
            <a:off x="261257" y="146955"/>
            <a:ext cx="11680372" cy="6570209"/>
          </a:xfrm>
          <a:prstGeom prst="roundRect">
            <a:avLst>
              <a:gd name="adj" fmla="val 2649"/>
            </a:avLst>
          </a:prstGeom>
          <a:noFill/>
          <a:ln>
            <a:noFill/>
          </a:ln>
        </p:spPr>
      </p:pic>
      <p:sp>
        <p:nvSpPr>
          <p:cNvPr id="140" name="Shape 140"/>
          <p:cNvSpPr txBox="1">
            <a:spLocks noGrp="1"/>
          </p:cNvSpPr>
          <p:nvPr>
            <p:ph type="title"/>
          </p:nvPr>
        </p:nvSpPr>
        <p:spPr>
          <a:xfrm>
            <a:off x="1608909" y="870856"/>
            <a:ext cx="8985068" cy="106680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Trebuchet MS"/>
              <a:buNone/>
            </a:pPr>
            <a:r>
              <a:rPr lang="en-US" sz="2800" b="0" i="0" u="none" strike="noStrike" cap="none" dirty="0">
                <a:solidFill>
                  <a:schemeClr val="lt1"/>
                </a:solidFill>
                <a:latin typeface="Trebuchet MS"/>
                <a:ea typeface="Trebuchet MS"/>
                <a:cs typeface="Trebuchet MS"/>
                <a:sym typeface="Trebuchet MS"/>
              </a:rPr>
              <a:t>THE COLORADO GOAL:</a:t>
            </a:r>
            <a:br>
              <a:rPr lang="en-US" sz="4500" b="0" i="0" u="none" strike="noStrike" cap="none" dirty="0">
                <a:solidFill>
                  <a:schemeClr val="lt1"/>
                </a:solidFill>
                <a:latin typeface="Trebuchet MS"/>
                <a:ea typeface="Trebuchet MS"/>
                <a:cs typeface="Trebuchet MS"/>
                <a:sym typeface="Trebuchet MS"/>
              </a:rPr>
            </a:br>
            <a:r>
              <a:rPr lang="en-US" sz="4500" b="1" i="0" u="none" strike="noStrike" cap="none" dirty="0">
                <a:solidFill>
                  <a:srgbClr val="FFFF00"/>
                </a:solidFill>
                <a:latin typeface="Trebuchet MS"/>
                <a:ea typeface="Trebuchet MS"/>
                <a:cs typeface="Trebuchet MS"/>
                <a:sym typeface="Trebuchet MS"/>
              </a:rPr>
              <a:t>66% ATTAINMENT BY 2025</a:t>
            </a:r>
            <a:endParaRPr sz="4500" b="1" i="0" u="none" strike="noStrike" cap="none" dirty="0">
              <a:solidFill>
                <a:srgbClr val="FFFF00"/>
              </a:solidFill>
              <a:latin typeface="Trebuchet MS"/>
              <a:ea typeface="Trebuchet MS"/>
              <a:cs typeface="Trebuchet MS"/>
              <a:sym typeface="Trebuchet MS"/>
            </a:endParaRPr>
          </a:p>
        </p:txBody>
      </p:sp>
      <p:sp>
        <p:nvSpPr>
          <p:cNvPr id="141" name="Shape 141"/>
          <p:cNvSpPr txBox="1"/>
          <p:nvPr/>
        </p:nvSpPr>
        <p:spPr>
          <a:xfrm>
            <a:off x="846666" y="2547257"/>
            <a:ext cx="5858933"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rgbClr val="FFFFFF"/>
                </a:solidFill>
                <a:latin typeface="Calibri"/>
                <a:ea typeface="Calibri"/>
                <a:cs typeface="Calibri"/>
                <a:sym typeface="Calibri"/>
              </a:rPr>
              <a:t>STRATEGIC GOAL #1</a:t>
            </a:r>
            <a:endParaRPr dirty="0"/>
          </a:p>
          <a:p>
            <a:pPr marL="0" marR="0" lvl="0" indent="0" algn="ctr" rtl="0">
              <a:spcBef>
                <a:spcPts val="0"/>
              </a:spcBef>
              <a:spcAft>
                <a:spcPts val="0"/>
              </a:spcAft>
              <a:buNone/>
            </a:pPr>
            <a:r>
              <a:rPr lang="en-US" sz="2800" dirty="0">
                <a:solidFill>
                  <a:srgbClr val="FFFFFF"/>
                </a:solidFill>
                <a:latin typeface="Calibri"/>
                <a:ea typeface="Calibri"/>
                <a:cs typeface="Calibri"/>
                <a:sym typeface="Calibri"/>
              </a:rPr>
              <a:t>Increase</a:t>
            </a:r>
            <a:endParaRPr dirty="0"/>
          </a:p>
          <a:p>
            <a:pPr marL="0" marR="0" lvl="0" indent="0" algn="ctr" rtl="0">
              <a:spcBef>
                <a:spcPts val="0"/>
              </a:spcBef>
              <a:spcAft>
                <a:spcPts val="0"/>
              </a:spcAft>
              <a:buNone/>
            </a:pPr>
            <a:r>
              <a:rPr lang="en-US" sz="2800" dirty="0">
                <a:solidFill>
                  <a:srgbClr val="FFFFFF"/>
                </a:solidFill>
                <a:latin typeface="Calibri"/>
                <a:ea typeface="Calibri"/>
                <a:cs typeface="Calibri"/>
                <a:sym typeface="Calibri"/>
              </a:rPr>
              <a:t>Completion</a:t>
            </a:r>
            <a:endParaRPr dirty="0"/>
          </a:p>
          <a:p>
            <a:pPr marL="0" marR="0" lvl="0" indent="0" algn="ctr" rtl="0">
              <a:spcBef>
                <a:spcPts val="0"/>
              </a:spcBef>
              <a:spcAft>
                <a:spcPts val="0"/>
              </a:spcAft>
              <a:buNone/>
            </a:pPr>
            <a:endParaRPr sz="2800" dirty="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dirty="0">
                <a:solidFill>
                  <a:srgbClr val="FFFF00"/>
                </a:solidFill>
                <a:latin typeface="Calibri"/>
                <a:ea typeface="Calibri"/>
                <a:cs typeface="Calibri"/>
                <a:sym typeface="Calibri"/>
              </a:rPr>
              <a:t>STRATEGIC GOAL #3</a:t>
            </a:r>
            <a:endParaRPr sz="2800" b="1" dirty="0">
              <a:solidFill>
                <a:srgbClr val="FFFF00"/>
              </a:solidFill>
              <a:latin typeface="Calibri"/>
              <a:ea typeface="Calibri"/>
              <a:cs typeface="Calibri"/>
              <a:sym typeface="Calibri"/>
            </a:endParaRPr>
          </a:p>
          <a:p>
            <a:pPr marL="0" marR="0" lvl="0" indent="0" algn="ctr" rtl="0">
              <a:spcBef>
                <a:spcPts val="0"/>
              </a:spcBef>
              <a:spcAft>
                <a:spcPts val="0"/>
              </a:spcAft>
              <a:buNone/>
            </a:pPr>
            <a:r>
              <a:rPr lang="en-US" sz="2800" i="1" dirty="0">
                <a:solidFill>
                  <a:srgbClr val="FFFF00"/>
                </a:solidFill>
                <a:latin typeface="Calibri"/>
                <a:ea typeface="Calibri"/>
                <a:cs typeface="Calibri"/>
                <a:sym typeface="Calibri"/>
              </a:rPr>
              <a:t>Improve Student Success </a:t>
            </a:r>
            <a:r>
              <a:rPr lang="en-US" sz="2800" dirty="0">
                <a:solidFill>
                  <a:srgbClr val="FFFF00"/>
                </a:solidFill>
                <a:latin typeface="Calibri"/>
                <a:ea typeface="Calibri"/>
                <a:cs typeface="Calibri"/>
                <a:sym typeface="Calibri"/>
              </a:rPr>
              <a:t>through:</a:t>
            </a:r>
          </a:p>
          <a:p>
            <a:pPr marL="457200" marR="0" lvl="0" indent="-457200" algn="ctr" rtl="0">
              <a:spcBef>
                <a:spcPts val="0"/>
              </a:spcBef>
              <a:spcAft>
                <a:spcPts val="0"/>
              </a:spcAft>
              <a:buFont typeface="Arial" panose="020B0604020202020204" pitchFamily="34" charset="0"/>
              <a:buChar char="•"/>
            </a:pPr>
            <a:r>
              <a:rPr lang="en-US" sz="2800" dirty="0">
                <a:solidFill>
                  <a:srgbClr val="FFFF00"/>
                </a:solidFill>
                <a:latin typeface="Calibri"/>
                <a:ea typeface="Calibri"/>
                <a:cs typeface="Calibri"/>
                <a:sym typeface="Calibri"/>
              </a:rPr>
              <a:t>Increased retention</a:t>
            </a:r>
          </a:p>
          <a:p>
            <a:pPr marL="457200" marR="0" lvl="0" indent="-457200" algn="ctr" rtl="0">
              <a:spcBef>
                <a:spcPts val="0"/>
              </a:spcBef>
              <a:spcAft>
                <a:spcPts val="0"/>
              </a:spcAft>
              <a:buFont typeface="Arial" panose="020B0604020202020204" pitchFamily="34" charset="0"/>
              <a:buChar char="•"/>
            </a:pPr>
            <a:r>
              <a:rPr lang="en-US" sz="2800" dirty="0">
                <a:solidFill>
                  <a:srgbClr val="FFFF00"/>
                </a:solidFill>
                <a:latin typeface="Calibri"/>
                <a:ea typeface="Calibri"/>
                <a:cs typeface="Calibri"/>
                <a:sym typeface="Calibri"/>
              </a:rPr>
              <a:t>Shorter time-to-degree</a:t>
            </a:r>
          </a:p>
          <a:p>
            <a:pPr marL="457200" marR="0" lvl="0" indent="-457200" algn="ctr" rtl="0">
              <a:spcBef>
                <a:spcPts val="0"/>
              </a:spcBef>
              <a:spcAft>
                <a:spcPts val="0"/>
              </a:spcAft>
              <a:buFont typeface="Arial" panose="020B0604020202020204" pitchFamily="34" charset="0"/>
              <a:buChar char="•"/>
            </a:pPr>
            <a:r>
              <a:rPr lang="en-US" sz="2800" dirty="0">
                <a:solidFill>
                  <a:srgbClr val="FFFF00"/>
                </a:solidFill>
                <a:latin typeface="Calibri"/>
                <a:ea typeface="Calibri"/>
                <a:cs typeface="Calibri"/>
                <a:sym typeface="Calibri"/>
              </a:rPr>
              <a:t>Reduced average credits to degree</a:t>
            </a:r>
          </a:p>
          <a:p>
            <a:pPr marL="457200" marR="0" lvl="0" indent="-457200" algn="ctr" rtl="0">
              <a:spcBef>
                <a:spcPts val="0"/>
              </a:spcBef>
              <a:spcAft>
                <a:spcPts val="0"/>
              </a:spcAft>
              <a:buFont typeface="Arial" panose="020B0604020202020204" pitchFamily="34" charset="0"/>
              <a:buChar char="•"/>
            </a:pPr>
            <a:endParaRPr sz="2800" dirty="0">
              <a:solidFill>
                <a:srgbClr val="FFFF00"/>
              </a:solidFill>
              <a:latin typeface="Calibri"/>
              <a:ea typeface="Calibri"/>
              <a:cs typeface="Calibri"/>
              <a:sym typeface="Calibri"/>
            </a:endParaRPr>
          </a:p>
        </p:txBody>
      </p:sp>
      <p:sp>
        <p:nvSpPr>
          <p:cNvPr id="142" name="Shape 142"/>
          <p:cNvSpPr txBox="1"/>
          <p:nvPr/>
        </p:nvSpPr>
        <p:spPr>
          <a:xfrm>
            <a:off x="6977743" y="2547257"/>
            <a:ext cx="3309257" cy="310854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STRATEGIC GOAL #2</a:t>
            </a:r>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Erase Equity</a:t>
            </a:r>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Gaps</a:t>
            </a:r>
            <a:endParaRPr/>
          </a:p>
          <a:p>
            <a:pPr marL="0" marR="0" lvl="0" indent="0" algn="ctr" rtl="0">
              <a:spcBef>
                <a:spcPts val="0"/>
              </a:spcBef>
              <a:spcAft>
                <a:spcPts val="0"/>
              </a:spcAft>
              <a:buNone/>
            </a:pPr>
            <a:endParaRPr sz="2800">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b="1">
                <a:solidFill>
                  <a:srgbClr val="FFFFFF"/>
                </a:solidFill>
                <a:latin typeface="Calibri"/>
                <a:ea typeface="Calibri"/>
                <a:cs typeface="Calibri"/>
                <a:sym typeface="Calibri"/>
              </a:rPr>
              <a:t>STRATEGIC GOAL #4</a:t>
            </a:r>
            <a:endParaRPr sz="2800" b="1">
              <a:solidFill>
                <a:srgbClr val="FFFFFF"/>
              </a:solidFill>
              <a:latin typeface="Calibri"/>
              <a:ea typeface="Calibri"/>
              <a:cs typeface="Calibri"/>
              <a:sym typeface="Calibri"/>
            </a:endParaRPr>
          </a:p>
          <a:p>
            <a:pPr marL="0" marR="0" lvl="0" indent="0" algn="ctr" rtl="0">
              <a:spcBef>
                <a:spcPts val="0"/>
              </a:spcBef>
              <a:spcAft>
                <a:spcPts val="0"/>
              </a:spcAft>
              <a:buNone/>
            </a:pPr>
            <a:r>
              <a:rPr lang="en-US" sz="2800">
                <a:solidFill>
                  <a:srgbClr val="FFFFFF"/>
                </a:solidFill>
                <a:latin typeface="Calibri"/>
                <a:ea typeface="Calibri"/>
                <a:cs typeface="Calibri"/>
                <a:sym typeface="Calibri"/>
              </a:rPr>
              <a:t>Invest in Affordability and Innovation</a:t>
            </a:r>
            <a:endParaRPr/>
          </a:p>
        </p:txBody>
      </p:sp>
    </p:spTree>
    <p:extLst>
      <p:ext uri="{BB962C8B-B14F-4D97-AF65-F5344CB8AC3E}">
        <p14:creationId xmlns:p14="http://schemas.microsoft.com/office/powerpoint/2010/main" val="2597875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2">
            <a:alphaModFix amt="15000"/>
            <a:extLst>
              <a:ext uri="{28A0092B-C50C-407E-A947-70E740481C1C}">
                <a14:useLocalDpi xmlns:a14="http://schemas.microsoft.com/office/drawing/2010/main" val="0"/>
              </a:ext>
            </a:extLst>
          </a:blip>
          <a:srcRect t="8552" b="8552"/>
          <a:stretch/>
        </p:blipFill>
        <p:spPr>
          <a:xfrm>
            <a:off x="130628" y="128588"/>
            <a:ext cx="11930744" cy="6600825"/>
          </a:xfrm>
        </p:spPr>
      </p:pic>
      <p:sp>
        <p:nvSpPr>
          <p:cNvPr id="3" name="Text Placeholder 2"/>
          <p:cNvSpPr>
            <a:spLocks noGrp="1"/>
          </p:cNvSpPr>
          <p:nvPr>
            <p:ph type="body" sz="quarter" idx="14"/>
          </p:nvPr>
        </p:nvSpPr>
        <p:spPr>
          <a:xfrm>
            <a:off x="742385" y="534161"/>
            <a:ext cx="10565394" cy="6059457"/>
          </a:xfrm>
        </p:spPr>
        <p:txBody>
          <a:bodyPr>
            <a:normAutofit fontScale="40000" lnSpcReduction="20000"/>
          </a:bodyPr>
          <a:lstStyle/>
          <a:p>
            <a:r>
              <a:rPr lang="en-US" sz="9000" b="1" dirty="0">
                <a:solidFill>
                  <a:schemeClr val="tx1"/>
                </a:solidFill>
              </a:rPr>
              <a:t>STAAs and </a:t>
            </a:r>
            <a:r>
              <a:rPr lang="en-US" sz="9000" b="1" dirty="0" err="1">
                <a:solidFill>
                  <a:schemeClr val="tx1"/>
                </a:solidFill>
              </a:rPr>
              <a:t>DwDs</a:t>
            </a:r>
            <a:endParaRPr lang="en-US" sz="9000" b="1" dirty="0">
              <a:solidFill>
                <a:schemeClr val="tx1"/>
              </a:solidFill>
            </a:endParaRPr>
          </a:p>
          <a:p>
            <a:endParaRPr lang="en-US" b="1" dirty="0">
              <a:solidFill>
                <a:schemeClr val="tx1"/>
              </a:solidFill>
            </a:endParaRPr>
          </a:p>
          <a:p>
            <a:pPr marL="857250" indent="-857250" algn="l">
              <a:lnSpc>
                <a:spcPct val="120000"/>
              </a:lnSpc>
              <a:buFont typeface="Arial" panose="020B0604020202020204" pitchFamily="34" charset="0"/>
              <a:buChar char="•"/>
            </a:pPr>
            <a:r>
              <a:rPr lang="en-US" sz="6200" dirty="0"/>
              <a:t>The </a:t>
            </a:r>
            <a:r>
              <a:rPr lang="en-US" sz="6200" b="1" dirty="0"/>
              <a:t>Degree with Designation (</a:t>
            </a:r>
            <a:r>
              <a:rPr lang="en-US" sz="6200" b="1" dirty="0" err="1"/>
              <a:t>DwD</a:t>
            </a:r>
            <a:r>
              <a:rPr lang="en-US" sz="6200" b="1" dirty="0"/>
              <a:t>) </a:t>
            </a:r>
            <a:r>
              <a:rPr lang="en-US" sz="6200" dirty="0"/>
              <a:t>is a 60-credit associate program in a specific academic area (CRS 23-60-211)</a:t>
            </a:r>
          </a:p>
          <a:p>
            <a:pPr marL="857250" indent="-857250" algn="l">
              <a:lnSpc>
                <a:spcPct val="120000"/>
              </a:lnSpc>
              <a:buFont typeface="Arial" panose="020B0604020202020204" pitchFamily="34" charset="0"/>
              <a:buChar char="•"/>
            </a:pPr>
            <a:r>
              <a:rPr lang="en-US" sz="6200" dirty="0"/>
              <a:t>The </a:t>
            </a:r>
            <a:r>
              <a:rPr lang="en-US" sz="6200" b="1" dirty="0"/>
              <a:t>Statewide Transfer Articulation Agreement (STAA) </a:t>
            </a:r>
            <a:r>
              <a:rPr lang="en-US" sz="6200" dirty="0"/>
              <a:t>is a negotiated pathway from a </a:t>
            </a:r>
            <a:r>
              <a:rPr lang="en-US" sz="6200" dirty="0" err="1"/>
              <a:t>DwD</a:t>
            </a:r>
            <a:r>
              <a:rPr lang="en-US" sz="6200" dirty="0"/>
              <a:t> into a bachelor’s degree program in the same area (23-1-108(7))</a:t>
            </a:r>
          </a:p>
          <a:p>
            <a:pPr marL="857250" indent="-857250" algn="l">
              <a:lnSpc>
                <a:spcPct val="120000"/>
              </a:lnSpc>
              <a:buFont typeface="Arial" panose="020B0604020202020204" pitchFamily="34" charset="0"/>
              <a:buChar char="•"/>
            </a:pPr>
            <a:r>
              <a:rPr lang="en-US" sz="6200" dirty="0"/>
              <a:t>All STAAs include a </a:t>
            </a:r>
            <a:r>
              <a:rPr lang="en-US" sz="6200" dirty="0" err="1"/>
              <a:t>DwD</a:t>
            </a:r>
            <a:r>
              <a:rPr lang="en-US" sz="6200" dirty="0"/>
              <a:t> – and all </a:t>
            </a:r>
            <a:r>
              <a:rPr lang="en-US" sz="6200" dirty="0" err="1"/>
              <a:t>DwDs</a:t>
            </a:r>
            <a:r>
              <a:rPr lang="en-US" sz="6200" dirty="0"/>
              <a:t> are part of an STAA  </a:t>
            </a:r>
          </a:p>
          <a:p>
            <a:pPr marL="857250" indent="-857250" algn="l">
              <a:lnSpc>
                <a:spcPct val="120000"/>
              </a:lnSpc>
              <a:buFont typeface="Arial" panose="020B0604020202020204" pitchFamily="34" charset="0"/>
              <a:buChar char="•"/>
            </a:pPr>
            <a:r>
              <a:rPr lang="en-US" sz="6200" dirty="0"/>
              <a:t>STAAs were launched in 2011 – now 34 in place</a:t>
            </a:r>
          </a:p>
          <a:p>
            <a:pPr marL="857250" indent="-857250" algn="l">
              <a:lnSpc>
                <a:spcPct val="120000"/>
              </a:lnSpc>
              <a:buFont typeface="Arial" panose="020B0604020202020204" pitchFamily="34" charset="0"/>
              <a:buChar char="•"/>
            </a:pPr>
            <a:r>
              <a:rPr lang="en-US" sz="6200" dirty="0"/>
              <a:t>Over 5,000 Degrees with Designation have been awarded</a:t>
            </a:r>
          </a:p>
          <a:p>
            <a:pPr marL="857250" indent="-857250" algn="l">
              <a:lnSpc>
                <a:spcPct val="120000"/>
              </a:lnSpc>
              <a:buFont typeface="Arial" panose="020B0604020202020204" pitchFamily="34" charset="0"/>
              <a:buChar char="•"/>
            </a:pPr>
            <a:r>
              <a:rPr lang="en-US" sz="6200" dirty="0"/>
              <a:t>In 2018, one-third of all AA/AS degrees awarded were </a:t>
            </a:r>
            <a:r>
              <a:rPr lang="en-US" sz="6200" dirty="0" err="1"/>
              <a:t>DwDs</a:t>
            </a:r>
            <a:endParaRPr lang="en-US" dirty="0"/>
          </a:p>
        </p:txBody>
      </p:sp>
    </p:spTree>
    <p:extLst>
      <p:ext uri="{BB962C8B-B14F-4D97-AF65-F5344CB8AC3E}">
        <p14:creationId xmlns:p14="http://schemas.microsoft.com/office/powerpoint/2010/main" val="47665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Aft>
                <a:spcPts val="1200"/>
              </a:spcAft>
              <a:buNone/>
            </a:pPr>
            <a:r>
              <a:rPr lang="en-US" dirty="0"/>
              <a:t>The GE Council is a statutory entity (CRS §23-1-108.5(3)) with duties to:</a:t>
            </a:r>
          </a:p>
          <a:p>
            <a:r>
              <a:rPr lang="en-US" dirty="0"/>
              <a:t>Recommend to CCHE a system of common course numbering for the General Transfer Pathways curriculum; </a:t>
            </a:r>
          </a:p>
          <a:p>
            <a:r>
              <a:rPr lang="en-US" dirty="0"/>
              <a:t>Recommend to CCHE statewide transfer articulation agreements; and</a:t>
            </a:r>
          </a:p>
          <a:p>
            <a:r>
              <a:rPr lang="en-US" dirty="0"/>
              <a:t>Participate in and collaborate with DHE on Faculty-to-Faculty Conferences.</a:t>
            </a:r>
          </a:p>
        </p:txBody>
      </p:sp>
      <p:sp>
        <p:nvSpPr>
          <p:cNvPr id="3" name="Title 2"/>
          <p:cNvSpPr>
            <a:spLocks noGrp="1"/>
          </p:cNvSpPr>
          <p:nvPr>
            <p:ph type="title"/>
          </p:nvPr>
        </p:nvSpPr>
        <p:spPr/>
        <p:txBody>
          <a:bodyPr/>
          <a:lstStyle/>
          <a:p>
            <a:pPr algn="ctr"/>
            <a:r>
              <a:rPr lang="en-US" u="sng" dirty="0">
                <a:solidFill>
                  <a:srgbClr val="7030A0"/>
                </a:solidFill>
              </a:rPr>
              <a:t>General Education (GE) Council</a:t>
            </a:r>
            <a:endParaRPr lang="en-US" u="sng"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438400"/>
            <a:ext cx="8229600" cy="3581400"/>
          </a:xfrm>
        </p:spPr>
        <p:txBody>
          <a:bodyPr>
            <a:normAutofit fontScale="92500"/>
          </a:bodyPr>
          <a:lstStyle/>
          <a:p>
            <a:pPr>
              <a:spcBef>
                <a:spcPts val="1200"/>
              </a:spcBef>
            </a:pPr>
            <a:r>
              <a:rPr lang="en-US" sz="3200" dirty="0"/>
              <a:t>Required a total of 14 statewide transfer articulation agreements by July 1, 2016.</a:t>
            </a:r>
          </a:p>
          <a:p>
            <a:r>
              <a:rPr lang="en-US" sz="3200" dirty="0"/>
              <a:t>A total of 28 agreements were created by the end of 2014.</a:t>
            </a:r>
          </a:p>
          <a:p>
            <a:r>
              <a:rPr lang="en-US" sz="3200" dirty="0"/>
              <a:t>Existing agreements will be opened and updated as needed starting Fall 2019.</a:t>
            </a:r>
          </a:p>
        </p:txBody>
      </p:sp>
      <p:sp>
        <p:nvSpPr>
          <p:cNvPr id="3" name="Title 2"/>
          <p:cNvSpPr>
            <a:spLocks noGrp="1"/>
          </p:cNvSpPr>
          <p:nvPr>
            <p:ph type="title"/>
          </p:nvPr>
        </p:nvSpPr>
        <p:spPr>
          <a:xfrm>
            <a:off x="1981200" y="457200"/>
            <a:ext cx="8229600" cy="1447800"/>
          </a:xfrm>
        </p:spPr>
        <p:txBody>
          <a:bodyPr>
            <a:normAutofit/>
          </a:bodyPr>
          <a:lstStyle/>
          <a:p>
            <a:pPr algn="ctr"/>
            <a:r>
              <a:rPr lang="en-US" u="sng" dirty="0">
                <a:solidFill>
                  <a:srgbClr val="7030A0"/>
                </a:solidFill>
              </a:rPr>
              <a:t>§23-1-108(7), Colorado Revised Statutes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733778" y="731520"/>
            <a:ext cx="10907324" cy="1306287"/>
          </a:xfrm>
        </p:spPr>
        <p:txBody>
          <a:bodyPr/>
          <a:lstStyle/>
          <a:p>
            <a:r>
              <a:rPr lang="en-US" dirty="0"/>
              <a:t>34 STAAs have been created since 2011</a:t>
            </a:r>
          </a:p>
        </p:txBody>
      </p:sp>
      <p:pic>
        <p:nvPicPr>
          <p:cNvPr id="2" name="Picture 1">
            <a:extLst>
              <a:ext uri="{FF2B5EF4-FFF2-40B4-BE49-F238E27FC236}">
                <a16:creationId xmlns:a16="http://schemas.microsoft.com/office/drawing/2014/main" id="{DEEB1CE6-440F-4A97-96D4-305259A06E56}"/>
              </a:ext>
            </a:extLst>
          </p:cNvPr>
          <p:cNvPicPr>
            <a:picLocks noChangeAspect="1"/>
          </p:cNvPicPr>
          <p:nvPr/>
        </p:nvPicPr>
        <p:blipFill>
          <a:blip r:embed="rId2"/>
          <a:stretch>
            <a:fillRect/>
          </a:stretch>
        </p:blipFill>
        <p:spPr>
          <a:xfrm>
            <a:off x="1445131" y="1569157"/>
            <a:ext cx="9301737" cy="4786488"/>
          </a:xfrm>
          <a:prstGeom prst="rect">
            <a:avLst/>
          </a:prstGeom>
        </p:spPr>
      </p:pic>
      <p:sp>
        <p:nvSpPr>
          <p:cNvPr id="7" name="Text Placeholder 6"/>
          <p:cNvSpPr>
            <a:spLocks noGrp="1"/>
          </p:cNvSpPr>
          <p:nvPr>
            <p:ph type="body" sz="quarter" idx="15"/>
          </p:nvPr>
        </p:nvSpPr>
        <p:spPr>
          <a:xfrm>
            <a:off x="270933" y="2403569"/>
            <a:ext cx="11189546" cy="3722909"/>
          </a:xfrm>
        </p:spPr>
        <p:txBody>
          <a:bodyPr>
            <a:noAutofit/>
          </a:bodyPr>
          <a:lstStyle/>
          <a:p>
            <a:r>
              <a:rPr lang="en-US" dirty="0"/>
              <a:t> </a:t>
            </a:r>
          </a:p>
        </p:txBody>
      </p:sp>
    </p:spTree>
    <p:extLst>
      <p:ext uri="{BB962C8B-B14F-4D97-AF65-F5344CB8AC3E}">
        <p14:creationId xmlns:p14="http://schemas.microsoft.com/office/powerpoint/2010/main" val="56443542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5263</TotalTime>
  <Words>921</Words>
  <Application>Microsoft Office PowerPoint</Application>
  <PresentationFormat>Widescreen</PresentationFormat>
  <Paragraphs>140</Paragraphs>
  <Slides>18</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Arial</vt:lpstr>
      <vt:lpstr>Calibri</vt:lpstr>
      <vt:lpstr>Lucida Sans Unicode</vt:lpstr>
      <vt:lpstr>Museo Slab 500</vt:lpstr>
      <vt:lpstr>Symbol</vt:lpstr>
      <vt:lpstr>Times New Roman</vt:lpstr>
      <vt:lpstr>Trebuchet MS</vt:lpstr>
      <vt:lpstr>Verdana</vt:lpstr>
      <vt:lpstr>Wingdings</vt:lpstr>
      <vt:lpstr>Wingdings 2</vt:lpstr>
      <vt:lpstr>Wingdings 3</vt:lpstr>
      <vt:lpstr>Office Theme</vt:lpstr>
      <vt:lpstr>Concourse</vt:lpstr>
      <vt:lpstr>Spring 2019 Faculty-to-Faculty Conference  Exploring statewide transfer agreements  in Computer Science, Dance, Journalism,   Engineering, and Public Health</vt:lpstr>
      <vt:lpstr>Conference Goals:  Create new Statewide Transfer Articulation Agreements in disciplines/program areas identified based on trends in student enrollment, workforce demands, and faculty interest: computer science, dance, engineering, journalism, and public health.  Identify the content knowledge and competencies associated with bachelor’s degree earners in the listed areas and create course/degree plans most likely to lead to their acquisition.   Identify, from the perspective of faculty, obstacles that impede student progress toward successful completion of the associate and bachelor’s degree in the listed areas, and strategies for overcoming these obstacles.   Strengthen collaborative and collegial relationships among faculty from different institutions, particularly between two-year and four-year institutions.  </vt:lpstr>
      <vt:lpstr>THE COLORADO GOAL: 66% ATTAINMENT BY 2025</vt:lpstr>
      <vt:lpstr>THE COLORADO GOAL: 66% ATTAINMENT BY 2025</vt:lpstr>
      <vt:lpstr>THE COLORADO GOAL: 66% ATTAINMENT BY 2025</vt:lpstr>
      <vt:lpstr>PowerPoint Presentation</vt:lpstr>
      <vt:lpstr>General Education (GE) Council</vt:lpstr>
      <vt:lpstr>§23-1-108(7), Colorado Revised Statutes </vt:lpstr>
      <vt:lpstr>PowerPoint Presentation</vt:lpstr>
      <vt:lpstr>Possible for Fall 2013 Fac2Fac?</vt:lpstr>
      <vt:lpstr>PowerPoint Presentation</vt:lpstr>
      <vt:lpstr> YAAAAAAAAS!!</vt:lpstr>
      <vt:lpstr>PowerPoint Presentation</vt:lpstr>
      <vt:lpstr>PowerPoint Presentation</vt:lpstr>
      <vt:lpstr>PowerPoint Presentation</vt:lpstr>
      <vt:lpstr>PowerPoint Presentation</vt:lpstr>
      <vt:lpstr>PowerPoint Presentation</vt:lpstr>
      <vt:lpstr>Thank you for being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Ralston Vaz</dc:creator>
  <cp:lastModifiedBy>Chris Rasmussen</cp:lastModifiedBy>
  <cp:revision>202</cp:revision>
  <cp:lastPrinted>2017-10-02T20:01:21Z</cp:lastPrinted>
  <dcterms:created xsi:type="dcterms:W3CDTF">2017-05-09T22:12:32Z</dcterms:created>
  <dcterms:modified xsi:type="dcterms:W3CDTF">2019-04-25T23:23:29Z</dcterms:modified>
</cp:coreProperties>
</file>