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9" r:id="rId2"/>
    <p:sldId id="324" r:id="rId3"/>
    <p:sldId id="308" r:id="rId4"/>
    <p:sldId id="310" r:id="rId5"/>
    <p:sldId id="311" r:id="rId6"/>
    <p:sldId id="261" r:id="rId7"/>
    <p:sldId id="313" r:id="rId8"/>
    <p:sldId id="314" r:id="rId9"/>
    <p:sldId id="315" r:id="rId10"/>
    <p:sldId id="325" r:id="rId11"/>
    <p:sldId id="326" r:id="rId12"/>
    <p:sldId id="341" r:id="rId13"/>
    <p:sldId id="327" r:id="rId14"/>
    <p:sldId id="317" r:id="rId15"/>
    <p:sldId id="259" r:id="rId16"/>
    <p:sldId id="318" r:id="rId17"/>
    <p:sldId id="320" r:id="rId18"/>
    <p:sldId id="321" r:id="rId19"/>
    <p:sldId id="319" r:id="rId20"/>
    <p:sldId id="322" r:id="rId21"/>
    <p:sldId id="323" r:id="rId22"/>
    <p:sldId id="312" r:id="rId23"/>
    <p:sldId id="328" r:id="rId24"/>
    <p:sldId id="329" r:id="rId25"/>
    <p:sldId id="340" r:id="rId26"/>
    <p:sldId id="330" r:id="rId27"/>
    <p:sldId id="339" r:id="rId28"/>
    <p:sldId id="338" r:id="rId29"/>
    <p:sldId id="331" r:id="rId30"/>
    <p:sldId id="344" r:id="rId31"/>
    <p:sldId id="335" r:id="rId32"/>
    <p:sldId id="336" r:id="rId33"/>
    <p:sldId id="337" r:id="rId3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C1A4"/>
    <a:srgbClr val="0E7FB7"/>
    <a:srgbClr val="B9D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8" autoAdjust="0"/>
    <p:restoredTop sz="94660"/>
  </p:normalViewPr>
  <p:slideViewPr>
    <p:cSldViewPr>
      <p:cViewPr>
        <p:scale>
          <a:sx n="99" d="100"/>
          <a:sy n="99" d="100"/>
        </p:scale>
        <p:origin x="-564"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3DC82-6CC3-4132-92A3-302B2DB8A596}" type="datetimeFigureOut">
              <a:rPr lang="en-US" smtClean="0"/>
              <a:pPr/>
              <a:t>10/22/2014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9ED93B-1C98-4EC3-BEFF-9E56D3E8532C}" type="slidenum">
              <a:rPr lang="en-US" smtClean="0"/>
              <a:pPr/>
              <a:t>‹#›</a:t>
            </a:fld>
            <a:endParaRPr lang="en-US" dirty="0"/>
          </a:p>
        </p:txBody>
      </p:sp>
    </p:spTree>
    <p:extLst>
      <p:ext uri="{BB962C8B-B14F-4D97-AF65-F5344CB8AC3E}">
        <p14:creationId xmlns:p14="http://schemas.microsoft.com/office/powerpoint/2010/main" val="1183088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9ED93B-1C98-4EC3-BEFF-9E56D3E8532C}" type="slidenum">
              <a:rPr lang="en-US" smtClean="0"/>
              <a:pPr/>
              <a:t>15</a:t>
            </a:fld>
            <a:endParaRPr lang="en-US" dirty="0"/>
          </a:p>
        </p:txBody>
      </p:sp>
    </p:spTree>
    <p:extLst>
      <p:ext uri="{BB962C8B-B14F-4D97-AF65-F5344CB8AC3E}">
        <p14:creationId xmlns:p14="http://schemas.microsoft.com/office/powerpoint/2010/main" val="758213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ED93B-1C98-4EC3-BEFF-9E56D3E8532C}" type="slidenum">
              <a:rPr lang="en-US" smtClean="0"/>
              <a:pPr/>
              <a:t>30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281919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87526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2419448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238006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103953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123288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303516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108746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41859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454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AD410-BDEA-44EB-A653-B4A6A849A97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419607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49AD410-BDEA-44EB-A653-B4A6A849A97F}" type="datetimeFigureOut">
              <a:rPr lang="en-US" smtClean="0"/>
              <a:pPr/>
              <a:t>10/22/2014</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6216197-024F-49E6-802C-1B61F334FD5B}" type="slidenum">
              <a:rPr lang="en-US" smtClean="0"/>
              <a:pPr/>
              <a:t>‹#›</a:t>
            </a:fld>
            <a:endParaRPr lang="en-US" dirty="0"/>
          </a:p>
        </p:txBody>
      </p:sp>
    </p:spTree>
    <p:extLst>
      <p:ext uri="{BB962C8B-B14F-4D97-AF65-F5344CB8AC3E}">
        <p14:creationId xmlns:p14="http://schemas.microsoft.com/office/powerpoint/2010/main" val="86942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51212" y="123478"/>
            <a:ext cx="2414444" cy="3770263"/>
          </a:xfrm>
          <a:prstGeom prst="rect">
            <a:avLst/>
          </a:prstGeom>
          <a:noFill/>
        </p:spPr>
        <p:txBody>
          <a:bodyPr wrap="none" rtlCol="0">
            <a:spAutoFit/>
          </a:bodyPr>
          <a:lstStyle/>
          <a:p>
            <a:r>
              <a:rPr lang="en-CA" sz="23900" spc="-150" dirty="0">
                <a:solidFill>
                  <a:schemeClr val="bg1"/>
                </a:solidFill>
                <a:latin typeface="Modern Pictograms" pitchFamily="50" charset="0"/>
              </a:rPr>
              <a:t>8</a:t>
            </a:r>
            <a:endParaRPr lang="en-US" sz="277800" dirty="0">
              <a:solidFill>
                <a:schemeClr val="bg1"/>
              </a:solidFill>
            </a:endParaRPr>
          </a:p>
        </p:txBody>
      </p:sp>
      <p:grpSp>
        <p:nvGrpSpPr>
          <p:cNvPr id="3" name="Group 2"/>
          <p:cNvGrpSpPr/>
          <p:nvPr/>
        </p:nvGrpSpPr>
        <p:grpSpPr>
          <a:xfrm>
            <a:off x="639244" y="3417843"/>
            <a:ext cx="4702378" cy="1276534"/>
            <a:chOff x="755576" y="4780480"/>
            <a:chExt cx="2967054" cy="1702046"/>
          </a:xfrm>
        </p:grpSpPr>
        <p:sp>
          <p:nvSpPr>
            <p:cNvPr id="5" name="Text Box 7"/>
            <p:cNvSpPr txBox="1">
              <a:spLocks noChangeArrowheads="1"/>
            </p:cNvSpPr>
            <p:nvPr/>
          </p:nvSpPr>
          <p:spPr bwMode="auto">
            <a:xfrm>
              <a:off x="795854" y="4780480"/>
              <a:ext cx="998030" cy="348813"/>
            </a:xfrm>
            <a:prstGeom prst="rect">
              <a:avLst/>
            </a:prstGeom>
            <a:noFill/>
            <a:ln w="9525">
              <a:noFill/>
              <a:miter lim="800000"/>
              <a:headEnd/>
              <a:tailEnd/>
            </a:ln>
          </p:spPr>
          <p:txBody>
            <a:bodyPr wrap="none" lIns="45720" tIns="22860" rIns="45720" bIns="22860" anchor="ctr">
              <a:spAutoFit/>
            </a:bodyPr>
            <a:lstStyle/>
            <a:p>
              <a:pPr algn="l" defTabSz="1088232"/>
              <a:r>
                <a:rPr lang="en-CA" sz="1400" dirty="0" smtClean="0">
                  <a:solidFill>
                    <a:schemeClr val="bg1"/>
                  </a:solidFill>
                  <a:latin typeface="Raleway" panose="020B0003030101060003" pitchFamily="34" charset="0"/>
                </a:rPr>
                <a:t>HB 14-1319</a:t>
              </a:r>
              <a:endParaRPr lang="en-CA" sz="1400" dirty="0">
                <a:solidFill>
                  <a:schemeClr val="bg1"/>
                </a:solidFill>
                <a:latin typeface="Raleway" panose="020B0003030101060003" pitchFamily="34" charset="0"/>
              </a:endParaRPr>
            </a:p>
          </p:txBody>
        </p:sp>
        <p:sp>
          <p:nvSpPr>
            <p:cNvPr id="6" name="Text Box 10"/>
            <p:cNvSpPr txBox="1">
              <a:spLocks noChangeArrowheads="1"/>
            </p:cNvSpPr>
            <p:nvPr/>
          </p:nvSpPr>
          <p:spPr bwMode="auto">
            <a:xfrm>
              <a:off x="780203" y="5559196"/>
              <a:ext cx="2683993" cy="923330"/>
            </a:xfrm>
            <a:prstGeom prst="rect">
              <a:avLst/>
            </a:prstGeom>
            <a:noFill/>
            <a:ln w="9525">
              <a:noFill/>
              <a:miter lim="800000"/>
              <a:headEnd/>
              <a:tailEnd/>
            </a:ln>
          </p:spPr>
          <p:txBody>
            <a:bodyPr wrap="square" lIns="45720" tIns="22860" rIns="45720" bIns="22860">
              <a:spAutoFit/>
            </a:bodyPr>
            <a:lstStyle/>
            <a:p>
              <a:pPr defTabSz="1088232"/>
              <a:r>
                <a:rPr lang="en-US" sz="1050" dirty="0" smtClean="0">
                  <a:solidFill>
                    <a:schemeClr val="bg1"/>
                  </a:solidFill>
                  <a:latin typeface="Raleway" panose="020B0003030101060003" pitchFamily="34" charset="0"/>
                  <a:cs typeface="Calibri" pitchFamily="34" charset="0"/>
                </a:rPr>
                <a:t>ELEMENTS FOR SETTING THE INITIAL FUNDING ALLOCATION</a:t>
              </a:r>
            </a:p>
            <a:p>
              <a:pPr defTabSz="1088232"/>
              <a:endParaRPr lang="en-US" sz="1050" dirty="0">
                <a:solidFill>
                  <a:schemeClr val="bg1"/>
                </a:solidFill>
                <a:latin typeface="Raleway" panose="020B0003030101060003" pitchFamily="34" charset="0"/>
                <a:cs typeface="Calibri" pitchFamily="34" charset="0"/>
              </a:endParaRPr>
            </a:p>
            <a:p>
              <a:pPr defTabSz="1088232"/>
              <a:r>
                <a:rPr lang="en-US" sz="1050" dirty="0" smtClean="0">
                  <a:solidFill>
                    <a:schemeClr val="bg1"/>
                  </a:solidFill>
                  <a:latin typeface="Raleway" panose="020B0003030101060003" pitchFamily="34" charset="0"/>
                  <a:cs typeface="Calibri" pitchFamily="34" charset="0"/>
                </a:rPr>
                <a:t>OCTOBER 21, 2014</a:t>
              </a:r>
            </a:p>
          </p:txBody>
        </p:sp>
        <p:sp>
          <p:nvSpPr>
            <p:cNvPr id="7" name="Text Box 7"/>
            <p:cNvSpPr txBox="1">
              <a:spLocks noChangeArrowheads="1"/>
            </p:cNvSpPr>
            <p:nvPr/>
          </p:nvSpPr>
          <p:spPr bwMode="auto">
            <a:xfrm>
              <a:off x="755576" y="4971225"/>
              <a:ext cx="2967054" cy="553998"/>
            </a:xfrm>
            <a:prstGeom prst="rect">
              <a:avLst/>
            </a:prstGeom>
            <a:noFill/>
            <a:ln w="9525">
              <a:noFill/>
              <a:miter lim="800000"/>
              <a:headEnd/>
              <a:tailEnd/>
            </a:ln>
          </p:spPr>
          <p:txBody>
            <a:bodyPr wrap="none" lIns="45720" tIns="22860" rIns="45720" bIns="22860">
              <a:spAutoFit/>
            </a:bodyPr>
            <a:lstStyle/>
            <a:p>
              <a:pPr algn="l" defTabSz="1088232"/>
              <a:r>
                <a:rPr lang="en-CA" sz="2400" spc="-150" dirty="0" smtClean="0">
                  <a:solidFill>
                    <a:schemeClr val="bg1"/>
                  </a:solidFill>
                  <a:latin typeface="Raleway" panose="020B0003030101060003" pitchFamily="34" charset="0"/>
                </a:rPr>
                <a:t>MODEL DESIGN Features/Mechanics</a:t>
              </a:r>
              <a:endParaRPr lang="en-CA" sz="2400" spc="-150" dirty="0">
                <a:solidFill>
                  <a:schemeClr val="bg1"/>
                </a:solidFill>
                <a:latin typeface="Raleway" panose="020B0003030101060003" pitchFamily="34" charset="0"/>
              </a:endParaRPr>
            </a:p>
          </p:txBody>
        </p:sp>
      </p:grpSp>
    </p:spTree>
    <p:extLst>
      <p:ext uri="{BB962C8B-B14F-4D97-AF65-F5344CB8AC3E}">
        <p14:creationId xmlns:p14="http://schemas.microsoft.com/office/powerpoint/2010/main" val="1214464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5"/>
            <a:ext cx="6724988"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Pell Eligibility is treated differently than other Role and Mission </a:t>
            </a:r>
          </a:p>
          <a:p>
            <a:pPr algn="l" defTabSz="1088232"/>
            <a:r>
              <a:rPr lang="en-CA" sz="1600" dirty="0" smtClean="0">
                <a:solidFill>
                  <a:schemeClr val="bg1">
                    <a:lumMod val="65000"/>
                  </a:schemeClr>
                </a:solidFill>
                <a:latin typeface="Raleway" panose="020B0003030101060003" pitchFamily="34" charset="0"/>
              </a:rPr>
              <a:t>Factors. It is carved out </a:t>
            </a:r>
            <a:r>
              <a:rPr lang="en-CA" sz="1600" b="1" dirty="0" smtClean="0">
                <a:solidFill>
                  <a:srgbClr val="45C1A4"/>
                </a:solidFill>
                <a:latin typeface="Raleway" panose="020B0003030101060003" pitchFamily="34" charset="0"/>
              </a:rPr>
              <a:t>first from the Role and Mission fund </a:t>
            </a:r>
            <a:r>
              <a:rPr lang="en-CA" sz="1600" dirty="0" smtClean="0">
                <a:solidFill>
                  <a:schemeClr val="bg1">
                    <a:lumMod val="65000"/>
                  </a:schemeClr>
                </a:solidFill>
                <a:latin typeface="Raleway" panose="020B0003030101060003" pitchFamily="34" charset="0"/>
              </a:rPr>
              <a:t>and handled first with a separate policy variable.</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10</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7507702" y="519522"/>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251268" y="3604915"/>
              <a:ext cx="1110523" cy="307776"/>
            </a:xfrm>
            <a:prstGeom prst="rect">
              <a:avLst/>
            </a:prstGeom>
            <a:noFill/>
          </p:spPr>
          <p:txBody>
            <a:bodyPr wrap="none" rtlCol="0">
              <a:spAutoFit/>
            </a:bodyPr>
            <a:lstStyle/>
            <a:p>
              <a:pPr algn="ctr"/>
              <a:r>
                <a:rPr lang="es-HN" sz="900" b="1" dirty="0" err="1" smtClean="0">
                  <a:solidFill>
                    <a:schemeClr val="bg1">
                      <a:lumMod val="65000"/>
                    </a:schemeClr>
                  </a:solidFill>
                </a:rPr>
                <a:t>Resident</a:t>
              </a:r>
              <a:r>
                <a:rPr lang="es-HN" sz="900" b="1" dirty="0" smtClean="0">
                  <a:solidFill>
                    <a:schemeClr val="bg1">
                      <a:lumMod val="65000"/>
                    </a:schemeClr>
                  </a:solidFill>
                </a:rPr>
                <a:t> </a:t>
              </a:r>
              <a:r>
                <a:rPr lang="es-HN" sz="900" b="1" dirty="0" err="1" smtClean="0">
                  <a:solidFill>
                    <a:schemeClr val="bg1">
                      <a:lumMod val="65000"/>
                    </a:schemeClr>
                  </a:solidFill>
                </a:rPr>
                <a:t>Only</a:t>
              </a:r>
              <a:endParaRPr lang="es-HN" sz="900" b="1" dirty="0">
                <a:solidFill>
                  <a:schemeClr val="bg1">
                    <a:lumMod val="65000"/>
                  </a:schemeClr>
                </a:solidFill>
              </a:endParaRPr>
            </a:p>
          </p:txBody>
        </p:sp>
      </p:grpSp>
      <p:sp>
        <p:nvSpPr>
          <p:cNvPr id="79" name="TextBox 78"/>
          <p:cNvSpPr txBox="1"/>
          <p:nvPr/>
        </p:nvSpPr>
        <p:spPr>
          <a:xfrm>
            <a:off x="7475086" y="752386"/>
            <a:ext cx="1142620" cy="523220"/>
          </a:xfrm>
          <a:prstGeom prst="rect">
            <a:avLst/>
          </a:prstGeom>
          <a:noFill/>
        </p:spPr>
        <p:txBody>
          <a:bodyPr wrap="none" rtlCol="0">
            <a:spAutoFit/>
          </a:bodyPr>
          <a:lstStyle/>
          <a:p>
            <a:pPr algn="ctr"/>
            <a:r>
              <a:rPr lang="es-HN" sz="1400" b="1" dirty="0" err="1" smtClean="0">
                <a:solidFill>
                  <a:schemeClr val="bg1"/>
                </a:solidFill>
              </a:rPr>
              <a:t>Pell</a:t>
            </a:r>
            <a:r>
              <a:rPr lang="es-HN" sz="1400" b="1" dirty="0" smtClean="0">
                <a:solidFill>
                  <a:schemeClr val="bg1"/>
                </a:solidFill>
              </a:rPr>
              <a:t> /</a:t>
            </a:r>
          </a:p>
          <a:p>
            <a:pPr algn="ctr"/>
            <a:r>
              <a:rPr lang="es-HN" sz="1400" b="1" dirty="0" err="1" smtClean="0">
                <a:solidFill>
                  <a:schemeClr val="bg1"/>
                </a:solidFill>
              </a:rPr>
              <a:t>Underserved</a:t>
            </a:r>
            <a:endParaRPr lang="es-HN" sz="1400" b="1" dirty="0">
              <a:solidFill>
                <a:schemeClr val="bg1"/>
              </a:solidFill>
            </a:endParaRPr>
          </a:p>
        </p:txBody>
      </p:sp>
      <p:sp>
        <p:nvSpPr>
          <p:cNvPr id="32" name="Oval 31"/>
          <p:cNvSpPr/>
          <p:nvPr/>
        </p:nvSpPr>
        <p:spPr>
          <a:xfrm>
            <a:off x="971599" y="1995686"/>
            <a:ext cx="2147123" cy="2173879"/>
          </a:xfrm>
          <a:prstGeom prst="ellipse">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33" name="Text Box 7"/>
          <p:cNvSpPr txBox="1">
            <a:spLocks noChangeArrowheads="1"/>
          </p:cNvSpPr>
          <p:nvPr/>
        </p:nvSpPr>
        <p:spPr bwMode="auto">
          <a:xfrm>
            <a:off x="1177458" y="2628654"/>
            <a:ext cx="1735411" cy="907941"/>
          </a:xfrm>
          <a:prstGeom prst="rect">
            <a:avLst/>
          </a:prstGeom>
          <a:noFill/>
          <a:ln w="9525">
            <a:noFill/>
            <a:miter lim="800000"/>
            <a:headEnd/>
            <a:tailEnd/>
          </a:ln>
        </p:spPr>
        <p:txBody>
          <a:bodyPr wrap="none" lIns="45720" tIns="22860" rIns="45720" bIns="22860">
            <a:spAutoFit/>
          </a:bodyPr>
          <a:lstStyle/>
          <a:p>
            <a:pPr algn="ctr" defTabSz="1088232"/>
            <a:r>
              <a:rPr lang="en-CA" sz="2800" b="1" spc="-150" dirty="0" smtClean="0">
                <a:solidFill>
                  <a:schemeClr val="bg1"/>
                </a:solidFill>
                <a:latin typeface="Raleway" panose="020B0003030101060003" pitchFamily="34" charset="0"/>
              </a:rPr>
              <a:t>ROLE AND</a:t>
            </a:r>
          </a:p>
          <a:p>
            <a:pPr algn="ctr" defTabSz="1088232"/>
            <a:r>
              <a:rPr lang="en-CA" sz="2800" b="1" spc="-150" dirty="0" smtClean="0">
                <a:solidFill>
                  <a:schemeClr val="bg1"/>
                </a:solidFill>
                <a:latin typeface="Raleway" panose="020B0003030101060003" pitchFamily="34" charset="0"/>
              </a:rPr>
              <a:t>MISSION</a:t>
            </a:r>
            <a:endParaRPr lang="en-CA" sz="2800" b="1" spc="-150" dirty="0">
              <a:solidFill>
                <a:schemeClr val="bg1"/>
              </a:solidFill>
              <a:latin typeface="Raleway" panose="020B0003030101060003" pitchFamily="34" charset="0"/>
            </a:endParaRPr>
          </a:p>
        </p:txBody>
      </p:sp>
      <p:sp>
        <p:nvSpPr>
          <p:cNvPr id="34" name="Oval 33"/>
          <p:cNvSpPr/>
          <p:nvPr/>
        </p:nvSpPr>
        <p:spPr>
          <a:xfrm>
            <a:off x="3997638" y="1825515"/>
            <a:ext cx="1245026" cy="1260541"/>
          </a:xfrm>
          <a:prstGeom prst="ellipse">
            <a:avLst/>
          </a:prstGeom>
          <a:solidFill>
            <a:schemeClr val="accent5">
              <a:lumMod val="75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35" name="Text Box 7"/>
          <p:cNvSpPr txBox="1">
            <a:spLocks noChangeArrowheads="1"/>
          </p:cNvSpPr>
          <p:nvPr/>
        </p:nvSpPr>
        <p:spPr bwMode="auto">
          <a:xfrm>
            <a:off x="3995936" y="2063370"/>
            <a:ext cx="1173523" cy="784830"/>
          </a:xfrm>
          <a:prstGeom prst="rect">
            <a:avLst/>
          </a:prstGeom>
          <a:noFill/>
          <a:ln w="9525">
            <a:noFill/>
            <a:miter lim="800000"/>
            <a:headEnd/>
            <a:tailEnd/>
          </a:ln>
        </p:spPr>
        <p:txBody>
          <a:bodyPr wrap="square" lIns="45720" tIns="22860" rIns="45720" bIns="22860">
            <a:spAutoFit/>
          </a:bodyPr>
          <a:lstStyle/>
          <a:p>
            <a:pPr algn="ctr" defTabSz="1088232"/>
            <a:r>
              <a:rPr lang="en-CA" sz="1600" b="1" spc="-150" dirty="0" smtClean="0">
                <a:solidFill>
                  <a:schemeClr val="bg1"/>
                </a:solidFill>
                <a:latin typeface="Raleway" panose="020B0003030101060003" pitchFamily="34" charset="0"/>
              </a:rPr>
              <a:t>**PELL</a:t>
            </a:r>
          </a:p>
          <a:p>
            <a:pPr algn="ctr" defTabSz="1088232"/>
            <a:r>
              <a:rPr lang="en-CA" sz="1600" b="1" spc="-150" dirty="0" smtClean="0">
                <a:solidFill>
                  <a:schemeClr val="bg1"/>
                </a:solidFill>
                <a:latin typeface="Raleway" panose="020B0003030101060003" pitchFamily="34" charset="0"/>
              </a:rPr>
              <a:t>ELIGIBLE AMOUNT</a:t>
            </a:r>
            <a:endParaRPr lang="en-CA" sz="1600" b="1" spc="-150" dirty="0">
              <a:solidFill>
                <a:schemeClr val="bg1"/>
              </a:solidFill>
              <a:latin typeface="Raleway" panose="020B0003030101060003" pitchFamily="34" charset="0"/>
            </a:endParaRPr>
          </a:p>
        </p:txBody>
      </p:sp>
      <p:sp>
        <p:nvSpPr>
          <p:cNvPr id="37" name="Oval 36"/>
          <p:cNvSpPr/>
          <p:nvPr/>
        </p:nvSpPr>
        <p:spPr>
          <a:xfrm>
            <a:off x="6248078" y="1995686"/>
            <a:ext cx="2147123" cy="2173879"/>
          </a:xfrm>
          <a:prstGeom prst="ellipse">
            <a:avLst/>
          </a:prstGeom>
          <a:solidFill>
            <a:schemeClr val="tx2">
              <a:lumMod val="75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38" name="Text Box 7"/>
          <p:cNvSpPr txBox="1">
            <a:spLocks noChangeArrowheads="1"/>
          </p:cNvSpPr>
          <p:nvPr/>
        </p:nvSpPr>
        <p:spPr bwMode="auto">
          <a:xfrm>
            <a:off x="6516217" y="2367043"/>
            <a:ext cx="1599084" cy="1431161"/>
          </a:xfrm>
          <a:prstGeom prst="rect">
            <a:avLst/>
          </a:prstGeom>
          <a:noFill/>
          <a:ln w="9525">
            <a:noFill/>
            <a:miter lim="800000"/>
            <a:headEnd/>
            <a:tailEnd/>
          </a:ln>
        </p:spPr>
        <p:txBody>
          <a:bodyPr wrap="square" lIns="45720" tIns="22860" rIns="45720" bIns="22860">
            <a:spAutoFit/>
          </a:bodyPr>
          <a:lstStyle/>
          <a:p>
            <a:pPr algn="ctr" defTabSz="1088232"/>
            <a:r>
              <a:rPr lang="en-CA" b="1" spc="-150" dirty="0" smtClean="0">
                <a:solidFill>
                  <a:schemeClr val="bg1"/>
                </a:solidFill>
                <a:latin typeface="Raleway" panose="020B0003030101060003" pitchFamily="34" charset="0"/>
              </a:rPr>
              <a:t>AMOUNT</a:t>
            </a:r>
          </a:p>
          <a:p>
            <a:pPr algn="ctr" defTabSz="1088232"/>
            <a:r>
              <a:rPr lang="en-CA" b="1" spc="-150" dirty="0" smtClean="0">
                <a:solidFill>
                  <a:schemeClr val="bg1"/>
                </a:solidFill>
                <a:latin typeface="Raleway" panose="020B0003030101060003" pitchFamily="34" charset="0"/>
              </a:rPr>
              <a:t>AVAILABLE</a:t>
            </a:r>
          </a:p>
          <a:p>
            <a:pPr algn="ctr" defTabSz="1088232"/>
            <a:r>
              <a:rPr lang="en-CA" b="1" spc="-150" dirty="0" smtClean="0">
                <a:solidFill>
                  <a:schemeClr val="bg1"/>
                </a:solidFill>
                <a:latin typeface="Raleway" panose="020B0003030101060003" pitchFamily="34" charset="0"/>
              </a:rPr>
              <a:t>FOR OTHER</a:t>
            </a:r>
          </a:p>
          <a:p>
            <a:pPr algn="ctr" defTabSz="1088232"/>
            <a:r>
              <a:rPr lang="en-CA" b="1" spc="-150" dirty="0" smtClean="0">
                <a:solidFill>
                  <a:schemeClr val="bg1"/>
                </a:solidFill>
                <a:latin typeface="Raleway" panose="020B0003030101060003" pitchFamily="34" charset="0"/>
              </a:rPr>
              <a:t>ROLE AND </a:t>
            </a:r>
          </a:p>
          <a:p>
            <a:pPr algn="ctr" defTabSz="1088232"/>
            <a:r>
              <a:rPr lang="en-CA" b="1" spc="-150" dirty="0" smtClean="0">
                <a:solidFill>
                  <a:schemeClr val="bg1"/>
                </a:solidFill>
                <a:latin typeface="Raleway" panose="020B0003030101060003" pitchFamily="34" charset="0"/>
              </a:rPr>
              <a:t>MISSION</a:t>
            </a:r>
            <a:endParaRPr lang="en-CA" b="1" spc="-150" dirty="0">
              <a:solidFill>
                <a:schemeClr val="bg1"/>
              </a:solidFill>
              <a:latin typeface="Raleway" panose="020B0003030101060003" pitchFamily="34" charset="0"/>
            </a:endParaRPr>
          </a:p>
        </p:txBody>
      </p:sp>
      <p:sp>
        <p:nvSpPr>
          <p:cNvPr id="39" name="Text Box 7"/>
          <p:cNvSpPr txBox="1">
            <a:spLocks noChangeArrowheads="1"/>
          </p:cNvSpPr>
          <p:nvPr/>
        </p:nvSpPr>
        <p:spPr bwMode="auto">
          <a:xfrm>
            <a:off x="971599" y="4299942"/>
            <a:ext cx="6724988" cy="292388"/>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 (COF Support for Eligible students * Support Amount)</a:t>
            </a:r>
            <a:endParaRPr lang="en-CA" sz="1600" b="1" dirty="0">
              <a:solidFill>
                <a:srgbClr val="45C1A4"/>
              </a:solidFill>
              <a:latin typeface="Raleway" panose="020B0003030101060003" pitchFamily="34" charset="0"/>
            </a:endParaRPr>
          </a:p>
        </p:txBody>
      </p:sp>
      <p:sp>
        <p:nvSpPr>
          <p:cNvPr id="40" name="Text Box 7"/>
          <p:cNvSpPr txBox="1">
            <a:spLocks noChangeArrowheads="1"/>
          </p:cNvSpPr>
          <p:nvPr/>
        </p:nvSpPr>
        <p:spPr bwMode="auto">
          <a:xfrm>
            <a:off x="971600" y="4599007"/>
            <a:ext cx="6724988" cy="261610"/>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Pell Only: Support amount is a variable at least 10% or greater of COF Stipend. </a:t>
            </a:r>
            <a:endParaRPr lang="en-CA" sz="1400" b="1" dirty="0">
              <a:solidFill>
                <a:srgbClr val="45C1A4"/>
              </a:solidFill>
              <a:latin typeface="Raleway" panose="020B0003030101060003" pitchFamily="34" charset="0"/>
            </a:endParaRPr>
          </a:p>
        </p:txBody>
      </p:sp>
      <p:sp>
        <p:nvSpPr>
          <p:cNvPr id="11" name="Equal 10"/>
          <p:cNvSpPr/>
          <p:nvPr/>
        </p:nvSpPr>
        <p:spPr>
          <a:xfrm>
            <a:off x="5632226" y="2831041"/>
            <a:ext cx="595958" cy="53279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a:off x="3146701" y="2368857"/>
            <a:ext cx="792088" cy="29744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inus 21"/>
          <p:cNvSpPr/>
          <p:nvPr/>
        </p:nvSpPr>
        <p:spPr>
          <a:xfrm>
            <a:off x="3154713" y="3465639"/>
            <a:ext cx="792088" cy="29744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995936" y="3059295"/>
            <a:ext cx="1245026" cy="1260541"/>
          </a:xfrm>
          <a:prstGeom prst="ellipse">
            <a:avLst/>
          </a:prstGeom>
          <a:solidFill>
            <a:schemeClr val="accent5">
              <a:lumMod val="75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27" name="Text Box 7"/>
          <p:cNvSpPr txBox="1">
            <a:spLocks noChangeArrowheads="1"/>
          </p:cNvSpPr>
          <p:nvPr/>
        </p:nvSpPr>
        <p:spPr bwMode="auto">
          <a:xfrm>
            <a:off x="4028032" y="3435846"/>
            <a:ext cx="1173523" cy="538609"/>
          </a:xfrm>
          <a:prstGeom prst="rect">
            <a:avLst/>
          </a:prstGeom>
          <a:noFill/>
          <a:ln w="9525">
            <a:noFill/>
            <a:miter lim="800000"/>
            <a:headEnd/>
            <a:tailEnd/>
          </a:ln>
        </p:spPr>
        <p:txBody>
          <a:bodyPr wrap="square" lIns="45720" tIns="22860" rIns="45720" bIns="22860">
            <a:spAutoFit/>
          </a:bodyPr>
          <a:lstStyle/>
          <a:p>
            <a:pPr algn="ctr" defTabSz="1088232"/>
            <a:r>
              <a:rPr lang="en-CA" sz="1600" b="1" spc="-150" dirty="0" smtClean="0">
                <a:solidFill>
                  <a:schemeClr val="bg1"/>
                </a:solidFill>
                <a:latin typeface="Raleway" panose="020B0003030101060003" pitchFamily="34" charset="0"/>
              </a:rPr>
              <a:t>**URM</a:t>
            </a:r>
            <a:br>
              <a:rPr lang="en-CA" sz="1600" b="1" spc="-150" dirty="0" smtClean="0">
                <a:solidFill>
                  <a:schemeClr val="bg1"/>
                </a:solidFill>
                <a:latin typeface="Raleway" panose="020B0003030101060003" pitchFamily="34" charset="0"/>
              </a:rPr>
            </a:br>
            <a:r>
              <a:rPr lang="en-CA" sz="1600" b="1" spc="-150" dirty="0" smtClean="0">
                <a:solidFill>
                  <a:schemeClr val="bg1"/>
                </a:solidFill>
                <a:latin typeface="Raleway" panose="020B0003030101060003" pitchFamily="34" charset="0"/>
              </a:rPr>
              <a:t>AMOUNT</a:t>
            </a:r>
            <a:endParaRPr lang="en-CA" sz="1600" b="1" spc="-150" dirty="0">
              <a:solidFill>
                <a:schemeClr val="bg1"/>
              </a:solidFill>
              <a:latin typeface="Raleway" panose="020B0003030101060003" pitchFamily="34" charset="0"/>
            </a:endParaRPr>
          </a:p>
        </p:txBody>
      </p:sp>
      <p:sp>
        <p:nvSpPr>
          <p:cNvPr id="2" name="Right Brace 1"/>
          <p:cNvSpPr/>
          <p:nvPr/>
        </p:nvSpPr>
        <p:spPr>
          <a:xfrm>
            <a:off x="5242664" y="2139702"/>
            <a:ext cx="389562" cy="194421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 Box 7"/>
          <p:cNvSpPr txBox="1">
            <a:spLocks noChangeArrowheads="1"/>
          </p:cNvSpPr>
          <p:nvPr/>
        </p:nvSpPr>
        <p:spPr bwMode="auto">
          <a:xfrm>
            <a:off x="971600" y="4876006"/>
            <a:ext cx="6724988" cy="261610"/>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URM Only: Support amount is a variable at a desired percentage.</a:t>
            </a:r>
            <a:endParaRPr lang="en-CA" sz="1400" b="1" dirty="0">
              <a:solidFill>
                <a:srgbClr val="45C1A4"/>
              </a:solidFill>
              <a:latin typeface="Raleway" panose="020B0003030101060003" pitchFamily="34" charset="0"/>
            </a:endParaRPr>
          </a:p>
        </p:txBody>
      </p:sp>
    </p:spTree>
    <p:extLst>
      <p:ext uri="{BB962C8B-B14F-4D97-AF65-F5344CB8AC3E}">
        <p14:creationId xmlns:p14="http://schemas.microsoft.com/office/powerpoint/2010/main" val="99594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9"/>
                                        </p:tgtEl>
                                        <p:attrNameLst>
                                          <p:attrName>style.visibility</p:attrName>
                                        </p:attrNameLst>
                                      </p:cBhvr>
                                      <p:to>
                                        <p:strVal val="visible"/>
                                      </p:to>
                                    </p:set>
                                    <p:animEffect transition="in" filter="fade">
                                      <p:cBhvr>
                                        <p:cTn id="14" dur="500"/>
                                        <p:tgtEl>
                                          <p:spTgt spid="79"/>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P spid="32" grpId="0" animBg="1"/>
      <p:bldP spid="33" grpId="0"/>
      <p:bldP spid="34" grpId="0" animBg="1"/>
      <p:bldP spid="35" grpId="0"/>
      <p:bldP spid="37" grpId="0" animBg="1"/>
      <p:bldP spid="38" grpId="0"/>
      <p:bldP spid="39" grpId="0"/>
      <p:bldP spid="40" grpId="0"/>
      <p:bldP spid="11" grpId="0" animBg="1"/>
      <p:bldP spid="12" grpId="0" animBg="1"/>
      <p:bldP spid="22" grpId="0" animBg="1"/>
      <p:bldP spid="26" grpId="0" animBg="1"/>
      <p:bldP spid="27" grpId="0"/>
      <p:bldP spid="2" grpId="0" animBg="1"/>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4"/>
            <a:ext cx="6724988" cy="784830"/>
          </a:xfrm>
          <a:prstGeom prst="rect">
            <a:avLst/>
          </a:prstGeom>
          <a:noFill/>
          <a:ln w="9525">
            <a:noFill/>
            <a:miter lim="800000"/>
            <a:headEnd/>
            <a:tailEnd/>
          </a:ln>
        </p:spPr>
        <p:txBody>
          <a:bodyPr wrap="square" lIns="45720" tIns="22860" rIns="45720" bIns="22860" anchor="ctr">
            <a:spAutoFit/>
          </a:bodyPr>
          <a:lstStyle/>
          <a:p>
            <a:pPr defTabSz="1088232"/>
            <a:r>
              <a:rPr lang="en-CA" sz="1600" dirty="0">
                <a:solidFill>
                  <a:schemeClr val="bg1">
                    <a:lumMod val="65000"/>
                  </a:schemeClr>
                </a:solidFill>
                <a:latin typeface="Raleway" panose="020B0003030101060003" pitchFamily="34" charset="0"/>
              </a:rPr>
              <a:t>All factors are </a:t>
            </a:r>
            <a:r>
              <a:rPr lang="en-CA" sz="1600" b="1" dirty="0">
                <a:solidFill>
                  <a:srgbClr val="45C1A4"/>
                </a:solidFill>
                <a:latin typeface="Raleway" panose="020B0003030101060003" pitchFamily="34" charset="0"/>
              </a:rPr>
              <a:t>assessed</a:t>
            </a:r>
            <a:r>
              <a:rPr lang="en-CA" sz="1600" dirty="0">
                <a:solidFill>
                  <a:schemeClr val="bg1">
                    <a:lumMod val="65000"/>
                  </a:schemeClr>
                </a:solidFill>
                <a:latin typeface="Raleway" panose="020B0003030101060003" pitchFamily="34" charset="0"/>
              </a:rPr>
              <a:t> for </a:t>
            </a:r>
            <a:r>
              <a:rPr lang="en-CA" sz="1600" b="1" dirty="0">
                <a:solidFill>
                  <a:srgbClr val="0E7FB7"/>
                </a:solidFill>
                <a:latin typeface="Raleway" panose="020B0003030101060003" pitchFamily="34" charset="0"/>
              </a:rPr>
              <a:t>each institution</a:t>
            </a:r>
            <a:r>
              <a:rPr lang="en-CA" sz="1600" dirty="0">
                <a:solidFill>
                  <a:schemeClr val="bg1">
                    <a:lumMod val="65000"/>
                  </a:schemeClr>
                </a:solidFill>
                <a:latin typeface="Raleway" panose="020B0003030101060003" pitchFamily="34" charset="0"/>
              </a:rPr>
              <a:t>. </a:t>
            </a:r>
            <a:r>
              <a:rPr lang="en-CA" sz="1600" dirty="0" smtClean="0">
                <a:solidFill>
                  <a:schemeClr val="bg1">
                    <a:lumMod val="65000"/>
                  </a:schemeClr>
                </a:solidFill>
                <a:latin typeface="Raleway" panose="020B0003030101060003" pitchFamily="34" charset="0"/>
              </a:rPr>
              <a:t>Factors </a:t>
            </a:r>
            <a:r>
              <a:rPr lang="en-CA" sz="1600" dirty="0">
                <a:solidFill>
                  <a:schemeClr val="bg1">
                    <a:lumMod val="65000"/>
                  </a:schemeClr>
                </a:solidFill>
                <a:latin typeface="Raleway" panose="020B0003030101060003" pitchFamily="34" charset="0"/>
              </a:rPr>
              <a:t>are </a:t>
            </a:r>
            <a:r>
              <a:rPr lang="en-CA" sz="1600" b="1" dirty="0">
                <a:solidFill>
                  <a:srgbClr val="45C1A4"/>
                </a:solidFill>
                <a:latin typeface="Raleway" panose="020B0003030101060003" pitchFamily="34" charset="0"/>
              </a:rPr>
              <a:t>weighted</a:t>
            </a:r>
            <a:r>
              <a:rPr lang="en-CA" sz="1600" dirty="0">
                <a:solidFill>
                  <a:schemeClr val="bg1">
                    <a:lumMod val="65000"/>
                  </a:schemeClr>
                </a:solidFill>
                <a:latin typeface="Raleway" panose="020B0003030101060003" pitchFamily="34" charset="0"/>
              </a:rPr>
              <a:t> by </a:t>
            </a:r>
            <a:r>
              <a:rPr lang="en-CA" sz="1600" b="1" dirty="0">
                <a:solidFill>
                  <a:srgbClr val="0E7FB7"/>
                </a:solidFill>
                <a:latin typeface="Raleway" panose="020B0003030101060003" pitchFamily="34" charset="0"/>
              </a:rPr>
              <a:t>groups of generally similar institutions </a:t>
            </a:r>
            <a:r>
              <a:rPr lang="en-CA" sz="1600" dirty="0">
                <a:solidFill>
                  <a:schemeClr val="bg1">
                    <a:lumMod val="65000"/>
                  </a:schemeClr>
                </a:solidFill>
                <a:latin typeface="Raleway" panose="020B0003030101060003" pitchFamily="34" charset="0"/>
              </a:rPr>
              <a:t>with generally similar role and mission. Funds are </a:t>
            </a:r>
            <a:r>
              <a:rPr lang="en-CA" sz="1600" b="1" dirty="0">
                <a:solidFill>
                  <a:srgbClr val="45C1A4"/>
                </a:solidFill>
                <a:latin typeface="Raleway" panose="020B0003030101060003" pitchFamily="34" charset="0"/>
              </a:rPr>
              <a:t>allocated</a:t>
            </a:r>
            <a:r>
              <a:rPr lang="en-CA" sz="1600" dirty="0">
                <a:solidFill>
                  <a:schemeClr val="bg1">
                    <a:lumMod val="65000"/>
                  </a:schemeClr>
                </a:solidFill>
                <a:latin typeface="Raleway" panose="020B0003030101060003" pitchFamily="34" charset="0"/>
              </a:rPr>
              <a:t> to </a:t>
            </a:r>
            <a:r>
              <a:rPr lang="en-CA" sz="1600" b="1" dirty="0">
                <a:solidFill>
                  <a:srgbClr val="0E7FB7"/>
                </a:solidFill>
                <a:latin typeface="Raleway" panose="020B0003030101060003" pitchFamily="34" charset="0"/>
              </a:rPr>
              <a:t>governing boards</a:t>
            </a:r>
            <a:r>
              <a:rPr lang="en-CA" sz="1600" dirty="0">
                <a:solidFill>
                  <a:schemeClr val="bg1">
                    <a:lumMod val="65000"/>
                  </a:schemeClr>
                </a:solidFill>
                <a:latin typeface="Raleway" panose="020B0003030101060003" pitchFamily="34" charset="0"/>
              </a:rPr>
              <a:t>.</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11</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0" name="Group 9"/>
          <p:cNvGrpSpPr/>
          <p:nvPr/>
        </p:nvGrpSpPr>
        <p:grpSpPr>
          <a:xfrm>
            <a:off x="1143848" y="1871681"/>
            <a:ext cx="1077073" cy="1309244"/>
            <a:chOff x="1087371" y="2167033"/>
            <a:chExt cx="1396800" cy="1745658"/>
          </a:xfrm>
        </p:grpSpPr>
        <p:grpSp>
          <p:nvGrpSpPr>
            <p:cNvPr id="11" name="Group 10"/>
            <p:cNvGrpSpPr/>
            <p:nvPr/>
          </p:nvGrpSpPr>
          <p:grpSpPr>
            <a:xfrm>
              <a:off x="1087371" y="2167033"/>
              <a:ext cx="1396800" cy="1434228"/>
              <a:chOff x="1087371" y="2167033"/>
              <a:chExt cx="1396800" cy="1434228"/>
            </a:xfrm>
          </p:grpSpPr>
          <p:sp>
            <p:nvSpPr>
              <p:cNvPr id="17" name="Oval 16"/>
              <p:cNvSpPr/>
              <p:nvPr/>
            </p:nvSpPr>
            <p:spPr>
              <a:xfrm>
                <a:off x="1087774" y="2204864"/>
                <a:ext cx="1396397" cy="139639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8" name="Oval 17"/>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
                </a:r>
                <a:br>
                  <a:rPr lang="en-US" sz="800" b="1" dirty="0" smtClean="0"/>
                </a:br>
                <a:r>
                  <a:rPr lang="en-US" sz="2800" b="1" dirty="0" smtClean="0"/>
                  <a:t>*</a:t>
                </a:r>
                <a:endParaRPr lang="en-US" sz="2800" b="1" dirty="0"/>
              </a:p>
            </p:txBody>
          </p:sp>
        </p:grpSp>
        <p:sp>
          <p:nvSpPr>
            <p:cNvPr id="15" name="TextBox 14"/>
            <p:cNvSpPr txBox="1"/>
            <p:nvPr/>
          </p:nvSpPr>
          <p:spPr>
            <a:xfrm>
              <a:off x="1261663" y="3604915"/>
              <a:ext cx="1089735" cy="307776"/>
            </a:xfrm>
            <a:prstGeom prst="rect">
              <a:avLst/>
            </a:prstGeom>
            <a:noFill/>
          </p:spPr>
          <p:txBody>
            <a:bodyPr wrap="none" rtlCol="0">
              <a:spAutoFit/>
            </a:bodyPr>
            <a:lstStyle/>
            <a:p>
              <a:pPr algn="ctr"/>
              <a:r>
                <a:rPr lang="es-HN" sz="900" b="1" dirty="0" err="1" smtClean="0">
                  <a:solidFill>
                    <a:schemeClr val="bg1">
                      <a:lumMod val="65000"/>
                    </a:schemeClr>
                  </a:solidFill>
                </a:rPr>
                <a:t>Resident</a:t>
              </a:r>
              <a:r>
                <a:rPr lang="es-HN" sz="900" b="1" dirty="0" smtClean="0">
                  <a:solidFill>
                    <a:schemeClr val="bg1">
                      <a:lumMod val="65000"/>
                    </a:schemeClr>
                  </a:solidFill>
                </a:rPr>
                <a:t> </a:t>
              </a:r>
              <a:r>
                <a:rPr lang="es-HN" sz="900" b="1" dirty="0" err="1" smtClean="0">
                  <a:solidFill>
                    <a:schemeClr val="bg1">
                      <a:lumMod val="65000"/>
                    </a:schemeClr>
                  </a:solidFill>
                </a:rPr>
                <a:t>only</a:t>
              </a:r>
              <a:endParaRPr lang="es-HN" sz="900" b="1" dirty="0">
                <a:solidFill>
                  <a:schemeClr val="bg1">
                    <a:lumMod val="65000"/>
                  </a:schemeClr>
                </a:solidFill>
              </a:endParaRPr>
            </a:p>
          </p:txBody>
        </p:sp>
      </p:grpSp>
      <p:grpSp>
        <p:nvGrpSpPr>
          <p:cNvPr id="19" name="Group 18"/>
          <p:cNvGrpSpPr/>
          <p:nvPr/>
        </p:nvGrpSpPr>
        <p:grpSpPr>
          <a:xfrm>
            <a:off x="2469468" y="1871681"/>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333380" y="3604915"/>
              <a:ext cx="946294" cy="307776"/>
            </a:xfrm>
            <a:prstGeom prst="rect">
              <a:avLst/>
            </a:prstGeom>
            <a:noFill/>
          </p:spPr>
          <p:txBody>
            <a:bodyPr wrap="none" rtlCol="0">
              <a:spAutoFit/>
            </a:bodyPr>
            <a:lstStyle/>
            <a:p>
              <a:pPr algn="ctr"/>
              <a:r>
                <a:rPr lang="es-HN" sz="900" b="1" dirty="0" smtClean="0">
                  <a:solidFill>
                    <a:schemeClr val="bg1">
                      <a:lumMod val="65000"/>
                    </a:schemeClr>
                  </a:solidFill>
                </a:rPr>
                <a:t>More Rural</a:t>
              </a:r>
              <a:endParaRPr lang="es-HN" sz="900" b="1" dirty="0">
                <a:solidFill>
                  <a:schemeClr val="bg1">
                    <a:lumMod val="65000"/>
                  </a:schemeClr>
                </a:solidFill>
              </a:endParaRPr>
            </a:p>
          </p:txBody>
        </p:sp>
      </p:grpSp>
      <p:grpSp>
        <p:nvGrpSpPr>
          <p:cNvPr id="26" name="Group 25"/>
          <p:cNvGrpSpPr/>
          <p:nvPr/>
        </p:nvGrpSpPr>
        <p:grpSpPr>
          <a:xfrm>
            <a:off x="3793767" y="1871681"/>
            <a:ext cx="1077073" cy="1309244"/>
            <a:chOff x="1087371" y="2167033"/>
            <a:chExt cx="1396800" cy="1745658"/>
          </a:xfrm>
        </p:grpSpPr>
        <p:grpSp>
          <p:nvGrpSpPr>
            <p:cNvPr id="27" name="Group 26"/>
            <p:cNvGrpSpPr/>
            <p:nvPr/>
          </p:nvGrpSpPr>
          <p:grpSpPr>
            <a:xfrm>
              <a:off x="1087371" y="2167033"/>
              <a:ext cx="1396800" cy="1434228"/>
              <a:chOff x="1087371" y="2167033"/>
              <a:chExt cx="1396800" cy="1434228"/>
            </a:xfrm>
          </p:grpSpPr>
          <p:sp>
            <p:nvSpPr>
              <p:cNvPr id="31" name="Oval 30"/>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2" name="Oval 31"/>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29" name="TextBox 28"/>
            <p:cNvSpPr txBox="1"/>
            <p:nvPr/>
          </p:nvSpPr>
          <p:spPr>
            <a:xfrm>
              <a:off x="1160836" y="3604915"/>
              <a:ext cx="1291382" cy="307776"/>
            </a:xfrm>
            <a:prstGeom prst="rect">
              <a:avLst/>
            </a:prstGeom>
            <a:noFill/>
          </p:spPr>
          <p:txBody>
            <a:bodyPr wrap="none" rtlCol="0">
              <a:spAutoFit/>
            </a:bodyPr>
            <a:lstStyle/>
            <a:p>
              <a:pPr algn="ctr"/>
              <a:r>
                <a:rPr lang="es-HN" sz="900" b="1" dirty="0" err="1" smtClean="0">
                  <a:solidFill>
                    <a:schemeClr val="bg1">
                      <a:lumMod val="65000"/>
                    </a:schemeClr>
                  </a:solidFill>
                </a:rPr>
                <a:t>Least</a:t>
              </a:r>
              <a:r>
                <a:rPr lang="es-HN" sz="900" b="1" dirty="0" smtClean="0">
                  <a:solidFill>
                    <a:schemeClr val="bg1">
                      <a:lumMod val="65000"/>
                    </a:schemeClr>
                  </a:solidFill>
                </a:rPr>
                <a:t> </a:t>
              </a:r>
              <a:r>
                <a:rPr lang="es-HN" sz="900" b="1" dirty="0" err="1" smtClean="0">
                  <a:solidFill>
                    <a:schemeClr val="bg1">
                      <a:lumMod val="65000"/>
                    </a:schemeClr>
                  </a:solidFill>
                </a:rPr>
                <a:t>Enrollment</a:t>
              </a:r>
              <a:endParaRPr lang="es-HN" sz="900" b="1" dirty="0">
                <a:solidFill>
                  <a:schemeClr val="bg1">
                    <a:lumMod val="65000"/>
                  </a:schemeClr>
                </a:solidFill>
              </a:endParaRPr>
            </a:p>
          </p:txBody>
        </p:sp>
      </p:grpSp>
      <p:grpSp>
        <p:nvGrpSpPr>
          <p:cNvPr id="33" name="Group 32"/>
          <p:cNvGrpSpPr/>
          <p:nvPr/>
        </p:nvGrpSpPr>
        <p:grpSpPr>
          <a:xfrm>
            <a:off x="5133764" y="1871681"/>
            <a:ext cx="1077073" cy="1309244"/>
            <a:chOff x="1087371" y="2167033"/>
            <a:chExt cx="1396800" cy="1745658"/>
          </a:xfrm>
        </p:grpSpPr>
        <p:grpSp>
          <p:nvGrpSpPr>
            <p:cNvPr id="34" name="Group 33"/>
            <p:cNvGrpSpPr/>
            <p:nvPr/>
          </p:nvGrpSpPr>
          <p:grpSpPr>
            <a:xfrm>
              <a:off x="1087371" y="2167033"/>
              <a:ext cx="1396800" cy="1434228"/>
              <a:chOff x="1087371" y="2167033"/>
              <a:chExt cx="1396800" cy="1434228"/>
            </a:xfrm>
          </p:grpSpPr>
          <p:sp>
            <p:nvSpPr>
              <p:cNvPr id="38" name="Oval 37"/>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 name="Oval 38"/>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35" name="TextBox 34"/>
            <p:cNvSpPr txBox="1"/>
            <p:nvPr/>
          </p:nvSpPr>
          <p:spPr>
            <a:xfrm>
              <a:off x="1299079" y="3604915"/>
              <a:ext cx="1014896"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Cost</a:t>
              </a:r>
              <a:endParaRPr lang="es-HN" sz="900" b="1" dirty="0">
                <a:solidFill>
                  <a:schemeClr val="bg1">
                    <a:lumMod val="65000"/>
                  </a:schemeClr>
                </a:solidFill>
              </a:endParaRPr>
            </a:p>
          </p:txBody>
        </p:sp>
      </p:grpSp>
      <p:grpSp>
        <p:nvGrpSpPr>
          <p:cNvPr id="40" name="Group 39"/>
          <p:cNvGrpSpPr/>
          <p:nvPr/>
        </p:nvGrpSpPr>
        <p:grpSpPr>
          <a:xfrm>
            <a:off x="1143848" y="3486755"/>
            <a:ext cx="1093317" cy="1309244"/>
            <a:chOff x="1087371" y="2167033"/>
            <a:chExt cx="1417866" cy="1745658"/>
          </a:xfrm>
        </p:grpSpPr>
        <p:grpSp>
          <p:nvGrpSpPr>
            <p:cNvPr id="41" name="Group 40"/>
            <p:cNvGrpSpPr/>
            <p:nvPr/>
          </p:nvGrpSpPr>
          <p:grpSpPr>
            <a:xfrm>
              <a:off x="1087371" y="2167033"/>
              <a:ext cx="1396800" cy="1434228"/>
              <a:chOff x="1087371" y="2167033"/>
              <a:chExt cx="1396800" cy="1434228"/>
            </a:xfrm>
          </p:grpSpPr>
          <p:sp>
            <p:nvSpPr>
              <p:cNvPr id="44" name="Oval 43"/>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 name="Oval 44"/>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2" name="TextBox 41"/>
            <p:cNvSpPr txBox="1"/>
            <p:nvPr/>
          </p:nvSpPr>
          <p:spPr>
            <a:xfrm>
              <a:off x="1107833" y="3604915"/>
              <a:ext cx="1397404" cy="307776"/>
            </a:xfrm>
            <a:prstGeom prst="rect">
              <a:avLst/>
            </a:prstGeom>
            <a:noFill/>
          </p:spPr>
          <p:txBody>
            <a:bodyPr wrap="none" rtlCol="0">
              <a:spAutoFit/>
            </a:bodyPr>
            <a:lstStyle/>
            <a:p>
              <a:pPr algn="ctr"/>
              <a:r>
                <a:rPr lang="es-HN" sz="900" b="1" dirty="0" smtClean="0">
                  <a:solidFill>
                    <a:schemeClr val="bg1">
                      <a:lumMod val="65000"/>
                    </a:schemeClr>
                  </a:solidFill>
                </a:rPr>
                <a:t>More Open Access</a:t>
              </a:r>
              <a:endParaRPr lang="es-HN" sz="900" b="1" dirty="0">
                <a:solidFill>
                  <a:schemeClr val="bg1">
                    <a:lumMod val="65000"/>
                  </a:schemeClr>
                </a:solidFill>
              </a:endParaRPr>
            </a:p>
          </p:txBody>
        </p:sp>
      </p:grpSp>
      <p:grpSp>
        <p:nvGrpSpPr>
          <p:cNvPr id="46" name="Group 45"/>
          <p:cNvGrpSpPr/>
          <p:nvPr/>
        </p:nvGrpSpPr>
        <p:grpSpPr>
          <a:xfrm>
            <a:off x="2469468" y="3486755"/>
            <a:ext cx="1077073" cy="1309244"/>
            <a:chOff x="1087371" y="2167033"/>
            <a:chExt cx="1396800" cy="1745658"/>
          </a:xfrm>
        </p:grpSpPr>
        <p:grpSp>
          <p:nvGrpSpPr>
            <p:cNvPr id="47" name="Group 46"/>
            <p:cNvGrpSpPr/>
            <p:nvPr/>
          </p:nvGrpSpPr>
          <p:grpSpPr>
            <a:xfrm>
              <a:off x="1087371" y="2167033"/>
              <a:ext cx="1396800" cy="1434228"/>
              <a:chOff x="1087371" y="2167033"/>
              <a:chExt cx="1396800" cy="1434228"/>
            </a:xfrm>
          </p:grpSpPr>
          <p:sp>
            <p:nvSpPr>
              <p:cNvPr id="50" name="Oval 49"/>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 name="Oval 50"/>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8" name="TextBox 47"/>
            <p:cNvSpPr txBox="1"/>
            <p:nvPr/>
          </p:nvSpPr>
          <p:spPr>
            <a:xfrm>
              <a:off x="1299079" y="3604915"/>
              <a:ext cx="1014896"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Cost</a:t>
              </a:r>
              <a:endParaRPr lang="es-HN" sz="900" b="1" dirty="0">
                <a:solidFill>
                  <a:schemeClr val="bg1">
                    <a:lumMod val="65000"/>
                  </a:schemeClr>
                </a:solidFill>
              </a:endParaRPr>
            </a:p>
          </p:txBody>
        </p:sp>
      </p:grpSp>
      <p:grpSp>
        <p:nvGrpSpPr>
          <p:cNvPr id="52" name="Group 51"/>
          <p:cNvGrpSpPr/>
          <p:nvPr/>
        </p:nvGrpSpPr>
        <p:grpSpPr>
          <a:xfrm>
            <a:off x="3793767" y="3486755"/>
            <a:ext cx="1094113" cy="1309244"/>
            <a:chOff x="1087371" y="2167033"/>
            <a:chExt cx="1418898" cy="1745658"/>
          </a:xfrm>
        </p:grpSpPr>
        <p:grpSp>
          <p:nvGrpSpPr>
            <p:cNvPr id="53" name="Group 52"/>
            <p:cNvGrpSpPr/>
            <p:nvPr/>
          </p:nvGrpSpPr>
          <p:grpSpPr>
            <a:xfrm>
              <a:off x="1087371" y="2167033"/>
              <a:ext cx="1396800" cy="1434228"/>
              <a:chOff x="1087371" y="2167033"/>
              <a:chExt cx="1396800" cy="1434228"/>
            </a:xfrm>
          </p:grpSpPr>
          <p:sp>
            <p:nvSpPr>
              <p:cNvPr id="56" name="Oval 55"/>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7" name="Oval 56"/>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54" name="TextBox 53"/>
            <p:cNvSpPr txBox="1"/>
            <p:nvPr/>
          </p:nvSpPr>
          <p:spPr>
            <a:xfrm>
              <a:off x="1106786" y="3604915"/>
              <a:ext cx="1399483" cy="307776"/>
            </a:xfrm>
            <a:prstGeom prst="rect">
              <a:avLst/>
            </a:prstGeom>
            <a:noFill/>
          </p:spPr>
          <p:txBody>
            <a:bodyPr wrap="none" rtlCol="0">
              <a:spAutoFit/>
            </a:bodyPr>
            <a:lstStyle/>
            <a:p>
              <a:pPr algn="ctr"/>
              <a:r>
                <a:rPr lang="es-HN" sz="900" b="1" dirty="0" err="1" smtClean="0">
                  <a:solidFill>
                    <a:schemeClr val="bg1">
                      <a:lumMod val="65000"/>
                    </a:schemeClr>
                  </a:solidFill>
                </a:rPr>
                <a:t>Most</a:t>
              </a:r>
              <a:r>
                <a:rPr lang="es-HN" sz="900" b="1" dirty="0" smtClean="0">
                  <a:solidFill>
                    <a:schemeClr val="bg1">
                      <a:lumMod val="65000"/>
                    </a:schemeClr>
                  </a:solidFill>
                </a:rPr>
                <a:t> </a:t>
              </a:r>
              <a:r>
                <a:rPr lang="es-HN" sz="900" b="1" dirty="0" err="1" smtClean="0">
                  <a:solidFill>
                    <a:schemeClr val="bg1">
                      <a:lumMod val="65000"/>
                    </a:schemeClr>
                  </a:solidFill>
                </a:rPr>
                <a:t>Remediation</a:t>
              </a:r>
              <a:endParaRPr lang="es-HN" sz="900" b="1" dirty="0">
                <a:solidFill>
                  <a:schemeClr val="bg1">
                    <a:lumMod val="65000"/>
                  </a:schemeClr>
                </a:solidFill>
              </a:endParaRPr>
            </a:p>
          </p:txBody>
        </p:sp>
      </p:grpSp>
      <p:grpSp>
        <p:nvGrpSpPr>
          <p:cNvPr id="58" name="Group 57"/>
          <p:cNvGrpSpPr/>
          <p:nvPr/>
        </p:nvGrpSpPr>
        <p:grpSpPr>
          <a:xfrm>
            <a:off x="5133764" y="3486755"/>
            <a:ext cx="1077073" cy="1309244"/>
            <a:chOff x="1087371" y="2167033"/>
            <a:chExt cx="1396800" cy="1745658"/>
          </a:xfrm>
        </p:grpSpPr>
        <p:grpSp>
          <p:nvGrpSpPr>
            <p:cNvPr id="60" name="Group 59"/>
            <p:cNvGrpSpPr/>
            <p:nvPr/>
          </p:nvGrpSpPr>
          <p:grpSpPr>
            <a:xfrm>
              <a:off x="1087371" y="2167033"/>
              <a:ext cx="1396800" cy="1434228"/>
              <a:chOff x="1087371" y="2167033"/>
              <a:chExt cx="1396800" cy="1434228"/>
            </a:xfrm>
          </p:grpSpPr>
          <p:sp>
            <p:nvSpPr>
              <p:cNvPr id="63" name="Oval 6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4" name="Oval 6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61" name="TextBox 60"/>
            <p:cNvSpPr txBox="1"/>
            <p:nvPr/>
          </p:nvSpPr>
          <p:spPr>
            <a:xfrm>
              <a:off x="1290765" y="3604915"/>
              <a:ext cx="1031527" cy="307776"/>
            </a:xfrm>
            <a:prstGeom prst="rect">
              <a:avLst/>
            </a:prstGeom>
            <a:noFill/>
          </p:spPr>
          <p:txBody>
            <a:bodyPr wrap="none" rtlCol="0">
              <a:spAutoFit/>
            </a:bodyPr>
            <a:lstStyle/>
            <a:p>
              <a:pPr algn="ctr"/>
              <a:r>
                <a:rPr lang="es-HN" sz="900" b="1" dirty="0" err="1" smtClean="0">
                  <a:solidFill>
                    <a:schemeClr val="bg1">
                      <a:lumMod val="65000"/>
                    </a:schemeClr>
                  </a:solidFill>
                </a:rPr>
                <a:t>Count-based</a:t>
              </a:r>
              <a:endParaRPr lang="es-HN" sz="900" b="1" dirty="0">
                <a:solidFill>
                  <a:schemeClr val="bg1">
                    <a:lumMod val="65000"/>
                  </a:schemeClr>
                </a:solidFill>
              </a:endParaRPr>
            </a:p>
          </p:txBody>
        </p:sp>
      </p:grpSp>
      <p:grpSp>
        <p:nvGrpSpPr>
          <p:cNvPr id="65" name="Group 64"/>
          <p:cNvGrpSpPr/>
          <p:nvPr/>
        </p:nvGrpSpPr>
        <p:grpSpPr>
          <a:xfrm>
            <a:off x="6501916" y="1871681"/>
            <a:ext cx="1077073" cy="1309244"/>
            <a:chOff x="1087371" y="2167033"/>
            <a:chExt cx="1396800" cy="1745658"/>
          </a:xfrm>
        </p:grpSpPr>
        <p:grpSp>
          <p:nvGrpSpPr>
            <p:cNvPr id="66" name="Group 65"/>
            <p:cNvGrpSpPr/>
            <p:nvPr/>
          </p:nvGrpSpPr>
          <p:grpSpPr>
            <a:xfrm>
              <a:off x="1087371" y="2167033"/>
              <a:ext cx="1396800" cy="1434228"/>
              <a:chOff x="1087371" y="2167033"/>
              <a:chExt cx="1396800" cy="1434228"/>
            </a:xfrm>
          </p:grpSpPr>
          <p:sp>
            <p:nvSpPr>
              <p:cNvPr id="69" name="Oval 68"/>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0" name="Oval 69"/>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67" name="TextBox 66"/>
            <p:cNvSpPr txBox="1"/>
            <p:nvPr/>
          </p:nvSpPr>
          <p:spPr>
            <a:xfrm>
              <a:off x="1151481" y="3604915"/>
              <a:ext cx="1310093"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Research</a:t>
              </a:r>
              <a:endParaRPr lang="es-HN" sz="900" b="1" dirty="0">
                <a:solidFill>
                  <a:schemeClr val="bg1">
                    <a:lumMod val="65000"/>
                  </a:schemeClr>
                </a:solidFill>
              </a:endParaRPr>
            </a:p>
          </p:txBody>
        </p:sp>
      </p:grpSp>
      <p:grpSp>
        <p:nvGrpSpPr>
          <p:cNvPr id="71" name="Group 70"/>
          <p:cNvGrpSpPr/>
          <p:nvPr/>
        </p:nvGrpSpPr>
        <p:grpSpPr>
          <a:xfrm>
            <a:off x="6501916" y="3486755"/>
            <a:ext cx="1082891" cy="1309244"/>
            <a:chOff x="1087371" y="2167033"/>
            <a:chExt cx="1404345" cy="1745658"/>
          </a:xfrm>
        </p:grpSpPr>
        <p:grpSp>
          <p:nvGrpSpPr>
            <p:cNvPr id="72" name="Group 71"/>
            <p:cNvGrpSpPr/>
            <p:nvPr/>
          </p:nvGrpSpPr>
          <p:grpSpPr>
            <a:xfrm>
              <a:off x="1087371" y="2167033"/>
              <a:ext cx="1396800" cy="1434228"/>
              <a:chOff x="1087371" y="2167033"/>
              <a:chExt cx="1396800" cy="1434228"/>
            </a:xfrm>
          </p:grpSpPr>
          <p:sp>
            <p:nvSpPr>
              <p:cNvPr id="75" name="Oval 74"/>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6" name="Oval 75"/>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73" name="TextBox 72"/>
            <p:cNvSpPr txBox="1"/>
            <p:nvPr/>
          </p:nvSpPr>
          <p:spPr>
            <a:xfrm>
              <a:off x="1121335" y="3604915"/>
              <a:ext cx="1370381" cy="307776"/>
            </a:xfrm>
            <a:prstGeom prst="rect">
              <a:avLst/>
            </a:prstGeom>
            <a:noFill/>
          </p:spPr>
          <p:txBody>
            <a:bodyPr wrap="none" rtlCol="0">
              <a:spAutoFit/>
            </a:bodyPr>
            <a:lstStyle/>
            <a:p>
              <a:pPr algn="ctr"/>
              <a:r>
                <a:rPr lang="es-HN" sz="900" b="1" dirty="0" err="1" smtClean="0">
                  <a:solidFill>
                    <a:schemeClr val="bg1">
                      <a:lumMod val="65000"/>
                    </a:schemeClr>
                  </a:solidFill>
                </a:rPr>
                <a:t>Optional</a:t>
              </a:r>
              <a:r>
                <a:rPr lang="es-HN" sz="900" b="1" dirty="0" smtClean="0">
                  <a:solidFill>
                    <a:schemeClr val="bg1">
                      <a:lumMod val="65000"/>
                    </a:schemeClr>
                  </a:solidFill>
                </a:rPr>
                <a:t> </a:t>
              </a:r>
              <a:r>
                <a:rPr lang="es-HN" sz="900" b="1" dirty="0" err="1" smtClean="0">
                  <a:solidFill>
                    <a:schemeClr val="bg1">
                      <a:lumMod val="65000"/>
                    </a:schemeClr>
                  </a:solidFill>
                </a:rPr>
                <a:t>Measure</a:t>
              </a:r>
              <a:endParaRPr lang="es-HN" sz="900" b="1" dirty="0">
                <a:solidFill>
                  <a:schemeClr val="bg1">
                    <a:lumMod val="65000"/>
                  </a:schemeClr>
                </a:solidFill>
              </a:endParaRPr>
            </a:p>
          </p:txBody>
        </p:sp>
      </p:grpSp>
      <p:sp>
        <p:nvSpPr>
          <p:cNvPr id="77" name="TextBox 76"/>
          <p:cNvSpPr txBox="1"/>
          <p:nvPr/>
        </p:nvSpPr>
        <p:spPr>
          <a:xfrm>
            <a:off x="1111236" y="2130991"/>
            <a:ext cx="1142620" cy="523220"/>
          </a:xfrm>
          <a:prstGeom prst="rect">
            <a:avLst/>
          </a:prstGeom>
          <a:noFill/>
        </p:spPr>
        <p:txBody>
          <a:bodyPr wrap="none" rtlCol="0">
            <a:spAutoFit/>
          </a:bodyPr>
          <a:lstStyle/>
          <a:p>
            <a:pPr algn="ctr"/>
            <a:r>
              <a:rPr lang="es-HN" sz="1400" b="1" dirty="0" err="1" smtClean="0">
                <a:solidFill>
                  <a:schemeClr val="bg1"/>
                </a:solidFill>
              </a:rPr>
              <a:t>Pell</a:t>
            </a:r>
            <a:r>
              <a:rPr lang="es-HN" sz="1400" b="1" dirty="0" smtClean="0">
                <a:solidFill>
                  <a:schemeClr val="bg1"/>
                </a:solidFill>
              </a:rPr>
              <a:t> /</a:t>
            </a:r>
            <a:br>
              <a:rPr lang="es-HN" sz="1400" b="1" dirty="0" smtClean="0">
                <a:solidFill>
                  <a:schemeClr val="bg1"/>
                </a:solidFill>
              </a:rPr>
            </a:br>
            <a:r>
              <a:rPr lang="es-HN" sz="1400" b="1" dirty="0" err="1" smtClean="0">
                <a:solidFill>
                  <a:schemeClr val="bg1"/>
                </a:solidFill>
              </a:rPr>
              <a:t>Underserved</a:t>
            </a:r>
            <a:endParaRPr lang="es-HN" sz="1400" b="1" dirty="0">
              <a:solidFill>
                <a:schemeClr val="bg1"/>
              </a:solidFill>
            </a:endParaRPr>
          </a:p>
        </p:txBody>
      </p:sp>
      <p:sp>
        <p:nvSpPr>
          <p:cNvPr id="79" name="TextBox 78"/>
          <p:cNvSpPr txBox="1"/>
          <p:nvPr/>
        </p:nvSpPr>
        <p:spPr>
          <a:xfrm>
            <a:off x="2574466" y="2130991"/>
            <a:ext cx="849913" cy="584775"/>
          </a:xfrm>
          <a:prstGeom prst="rect">
            <a:avLst/>
          </a:prstGeom>
          <a:noFill/>
        </p:spPr>
        <p:txBody>
          <a:bodyPr wrap="none" rtlCol="0">
            <a:spAutoFit/>
          </a:bodyPr>
          <a:lstStyle/>
          <a:p>
            <a:pPr algn="ctr"/>
            <a:r>
              <a:rPr lang="es-HN" sz="1600" b="1" dirty="0" err="1" smtClean="0">
                <a:solidFill>
                  <a:schemeClr val="bg1"/>
                </a:solidFill>
              </a:rPr>
              <a:t>Urban</a:t>
            </a:r>
            <a:r>
              <a:rPr lang="es-HN" sz="1600" b="1" dirty="0" smtClean="0">
                <a:solidFill>
                  <a:schemeClr val="bg1"/>
                </a:solidFill>
              </a:rPr>
              <a:t> /</a:t>
            </a:r>
            <a:br>
              <a:rPr lang="es-HN" sz="1600" b="1" dirty="0" smtClean="0">
                <a:solidFill>
                  <a:schemeClr val="bg1"/>
                </a:solidFill>
              </a:rPr>
            </a:br>
            <a:r>
              <a:rPr lang="es-HN" sz="1600" b="1" dirty="0" smtClean="0">
                <a:solidFill>
                  <a:schemeClr val="bg1"/>
                </a:solidFill>
              </a:rPr>
              <a:t>Rural</a:t>
            </a:r>
            <a:endParaRPr lang="es-HN" sz="1600" b="1" dirty="0">
              <a:solidFill>
                <a:schemeClr val="bg1"/>
              </a:solidFill>
            </a:endParaRPr>
          </a:p>
        </p:txBody>
      </p:sp>
      <p:sp>
        <p:nvSpPr>
          <p:cNvPr id="80" name="TextBox 79"/>
          <p:cNvSpPr txBox="1"/>
          <p:nvPr/>
        </p:nvSpPr>
        <p:spPr>
          <a:xfrm>
            <a:off x="3779912" y="2067694"/>
            <a:ext cx="1124411" cy="584775"/>
          </a:xfrm>
          <a:prstGeom prst="rect">
            <a:avLst/>
          </a:prstGeom>
          <a:noFill/>
        </p:spPr>
        <p:txBody>
          <a:bodyPr wrap="none" rtlCol="0">
            <a:spAutoFit/>
          </a:bodyPr>
          <a:lstStyle/>
          <a:p>
            <a:pPr algn="ctr"/>
            <a:r>
              <a:rPr lang="es-HN" sz="1600" b="1" dirty="0" err="1" smtClean="0">
                <a:solidFill>
                  <a:schemeClr val="bg1"/>
                </a:solidFill>
              </a:rPr>
              <a:t>Low</a:t>
            </a:r>
            <a:endParaRPr lang="es-HN" sz="1600" b="1" dirty="0">
              <a:solidFill>
                <a:schemeClr val="bg1"/>
              </a:solidFill>
            </a:endParaRPr>
          </a:p>
          <a:p>
            <a:pPr algn="ctr"/>
            <a:r>
              <a:rPr lang="es-HN" sz="1600" b="1" dirty="0" err="1" smtClean="0">
                <a:solidFill>
                  <a:schemeClr val="bg1"/>
                </a:solidFill>
              </a:rPr>
              <a:t>Enrollment</a:t>
            </a:r>
            <a:endParaRPr lang="es-HN" sz="1600" b="1" dirty="0">
              <a:solidFill>
                <a:schemeClr val="bg1"/>
              </a:solidFill>
            </a:endParaRPr>
          </a:p>
        </p:txBody>
      </p:sp>
      <p:sp>
        <p:nvSpPr>
          <p:cNvPr id="81" name="TextBox 80"/>
          <p:cNvSpPr txBox="1"/>
          <p:nvPr/>
        </p:nvSpPr>
        <p:spPr>
          <a:xfrm>
            <a:off x="5193970" y="2067694"/>
            <a:ext cx="988669" cy="584775"/>
          </a:xfrm>
          <a:prstGeom prst="rect">
            <a:avLst/>
          </a:prstGeom>
          <a:noFill/>
        </p:spPr>
        <p:txBody>
          <a:bodyPr wrap="none" rtlCol="0">
            <a:spAutoFit/>
          </a:bodyPr>
          <a:lstStyle/>
          <a:p>
            <a:pPr algn="ctr"/>
            <a:r>
              <a:rPr lang="es-HN" sz="1600" b="1" dirty="0" smtClean="0">
                <a:solidFill>
                  <a:schemeClr val="bg1"/>
                </a:solidFill>
              </a:rPr>
              <a:t>UG</a:t>
            </a:r>
          </a:p>
          <a:p>
            <a:pPr algn="ctr"/>
            <a:r>
              <a:rPr lang="es-HN" sz="1600" b="1" dirty="0" smtClean="0">
                <a:solidFill>
                  <a:schemeClr val="bg1"/>
                </a:solidFill>
              </a:rPr>
              <a:t>High </a:t>
            </a:r>
            <a:r>
              <a:rPr lang="es-HN" sz="1600" b="1" dirty="0" err="1" smtClean="0">
                <a:solidFill>
                  <a:schemeClr val="bg1"/>
                </a:solidFill>
              </a:rPr>
              <a:t>Cost</a:t>
            </a:r>
            <a:endParaRPr lang="es-HN" sz="1600" b="1" dirty="0">
              <a:solidFill>
                <a:schemeClr val="bg1"/>
              </a:solidFill>
            </a:endParaRPr>
          </a:p>
        </p:txBody>
      </p:sp>
      <p:sp>
        <p:nvSpPr>
          <p:cNvPr id="82" name="TextBox 81"/>
          <p:cNvSpPr txBox="1"/>
          <p:nvPr/>
        </p:nvSpPr>
        <p:spPr>
          <a:xfrm>
            <a:off x="6560481" y="2256336"/>
            <a:ext cx="953018" cy="338554"/>
          </a:xfrm>
          <a:prstGeom prst="rect">
            <a:avLst/>
          </a:prstGeom>
          <a:noFill/>
        </p:spPr>
        <p:txBody>
          <a:bodyPr wrap="none" rtlCol="0">
            <a:spAutoFit/>
          </a:bodyPr>
          <a:lstStyle/>
          <a:p>
            <a:pPr algn="ctr"/>
            <a:r>
              <a:rPr lang="es-HN" sz="1600" b="1" dirty="0" err="1" smtClean="0">
                <a:solidFill>
                  <a:schemeClr val="bg1"/>
                </a:solidFill>
              </a:rPr>
              <a:t>Research</a:t>
            </a:r>
            <a:endParaRPr lang="es-HN" sz="1600" b="1" dirty="0">
              <a:solidFill>
                <a:schemeClr val="bg1"/>
              </a:solidFill>
            </a:endParaRPr>
          </a:p>
        </p:txBody>
      </p:sp>
      <p:sp>
        <p:nvSpPr>
          <p:cNvPr id="83" name="TextBox 82"/>
          <p:cNvSpPr txBox="1"/>
          <p:nvPr/>
        </p:nvSpPr>
        <p:spPr>
          <a:xfrm>
            <a:off x="1135830" y="3867894"/>
            <a:ext cx="1059906" cy="338554"/>
          </a:xfrm>
          <a:prstGeom prst="rect">
            <a:avLst/>
          </a:prstGeom>
          <a:noFill/>
        </p:spPr>
        <p:txBody>
          <a:bodyPr wrap="none" rtlCol="0">
            <a:spAutoFit/>
          </a:bodyPr>
          <a:lstStyle/>
          <a:p>
            <a:pPr algn="ctr"/>
            <a:r>
              <a:rPr lang="es-HN" sz="1600" b="1" dirty="0" err="1" smtClean="0">
                <a:solidFill>
                  <a:schemeClr val="bg1"/>
                </a:solidFill>
              </a:rPr>
              <a:t>Selectivity</a:t>
            </a:r>
            <a:endParaRPr lang="es-HN" sz="1600" b="1" dirty="0">
              <a:solidFill>
                <a:schemeClr val="bg1"/>
              </a:solidFill>
            </a:endParaRPr>
          </a:p>
        </p:txBody>
      </p:sp>
      <p:sp>
        <p:nvSpPr>
          <p:cNvPr id="84" name="TextBox 83"/>
          <p:cNvSpPr txBox="1"/>
          <p:nvPr/>
        </p:nvSpPr>
        <p:spPr>
          <a:xfrm>
            <a:off x="2505091" y="3723878"/>
            <a:ext cx="988669" cy="584775"/>
          </a:xfrm>
          <a:prstGeom prst="rect">
            <a:avLst/>
          </a:prstGeom>
          <a:noFill/>
        </p:spPr>
        <p:txBody>
          <a:bodyPr wrap="none" rtlCol="0">
            <a:spAutoFit/>
          </a:bodyPr>
          <a:lstStyle/>
          <a:p>
            <a:pPr algn="ctr"/>
            <a:r>
              <a:rPr lang="es-HN" sz="1600" b="1" dirty="0" err="1" smtClean="0">
                <a:solidFill>
                  <a:schemeClr val="bg1"/>
                </a:solidFill>
              </a:rPr>
              <a:t>Graduate</a:t>
            </a:r>
            <a:endParaRPr lang="es-HN" sz="1600" b="1" dirty="0" smtClean="0">
              <a:solidFill>
                <a:schemeClr val="bg1"/>
              </a:solidFill>
            </a:endParaRPr>
          </a:p>
          <a:p>
            <a:pPr algn="ctr"/>
            <a:r>
              <a:rPr lang="es-HN" sz="1600" b="1" dirty="0" smtClean="0">
                <a:solidFill>
                  <a:schemeClr val="bg1"/>
                </a:solidFill>
              </a:rPr>
              <a:t>High </a:t>
            </a:r>
            <a:r>
              <a:rPr lang="es-HN" sz="1600" b="1" dirty="0" err="1" smtClean="0">
                <a:solidFill>
                  <a:schemeClr val="bg1"/>
                </a:solidFill>
              </a:rPr>
              <a:t>Cost</a:t>
            </a:r>
            <a:endParaRPr lang="es-HN" sz="1600" b="1" dirty="0">
              <a:solidFill>
                <a:schemeClr val="bg1"/>
              </a:solidFill>
            </a:endParaRPr>
          </a:p>
        </p:txBody>
      </p:sp>
      <p:sp>
        <p:nvSpPr>
          <p:cNvPr id="85" name="TextBox 84"/>
          <p:cNvSpPr txBox="1"/>
          <p:nvPr/>
        </p:nvSpPr>
        <p:spPr>
          <a:xfrm>
            <a:off x="3707904" y="3846988"/>
            <a:ext cx="1269771" cy="338554"/>
          </a:xfrm>
          <a:prstGeom prst="rect">
            <a:avLst/>
          </a:prstGeom>
          <a:noFill/>
        </p:spPr>
        <p:txBody>
          <a:bodyPr wrap="none" rtlCol="0">
            <a:spAutoFit/>
          </a:bodyPr>
          <a:lstStyle/>
          <a:p>
            <a:pPr algn="ctr"/>
            <a:r>
              <a:rPr lang="es-HN" sz="1600" b="1" dirty="0" err="1" smtClean="0">
                <a:solidFill>
                  <a:schemeClr val="bg1"/>
                </a:solidFill>
              </a:rPr>
              <a:t>Remediation</a:t>
            </a:r>
            <a:endParaRPr lang="es-HN" sz="1600" b="1" dirty="0">
              <a:solidFill>
                <a:schemeClr val="bg1"/>
              </a:solidFill>
            </a:endParaRPr>
          </a:p>
        </p:txBody>
      </p:sp>
      <p:sp>
        <p:nvSpPr>
          <p:cNvPr id="86" name="TextBox 85"/>
          <p:cNvSpPr txBox="1"/>
          <p:nvPr/>
        </p:nvSpPr>
        <p:spPr>
          <a:xfrm>
            <a:off x="5206236" y="3651870"/>
            <a:ext cx="939680" cy="738664"/>
          </a:xfrm>
          <a:prstGeom prst="rect">
            <a:avLst/>
          </a:prstGeom>
          <a:noFill/>
        </p:spPr>
        <p:txBody>
          <a:bodyPr wrap="none" rtlCol="0">
            <a:spAutoFit/>
          </a:bodyPr>
          <a:lstStyle/>
          <a:p>
            <a:pPr algn="ctr"/>
            <a:r>
              <a:rPr lang="es-HN" sz="1400" b="1" dirty="0" err="1" smtClean="0">
                <a:solidFill>
                  <a:schemeClr val="bg1"/>
                </a:solidFill>
              </a:rPr>
              <a:t>Number</a:t>
            </a:r>
            <a:endParaRPr lang="es-HN" sz="1400" b="1" dirty="0" smtClean="0">
              <a:solidFill>
                <a:schemeClr val="bg1"/>
              </a:solidFill>
            </a:endParaRPr>
          </a:p>
          <a:p>
            <a:pPr algn="ctr"/>
            <a:r>
              <a:rPr lang="es-HN" sz="1400" b="1" dirty="0">
                <a:solidFill>
                  <a:schemeClr val="bg1"/>
                </a:solidFill>
              </a:rPr>
              <a:t>o</a:t>
            </a:r>
            <a:r>
              <a:rPr lang="es-HN" sz="1400" b="1" dirty="0" smtClean="0">
                <a:solidFill>
                  <a:schemeClr val="bg1"/>
                </a:solidFill>
              </a:rPr>
              <a:t>f</a:t>
            </a:r>
            <a:br>
              <a:rPr lang="es-HN" sz="1400" b="1" dirty="0" smtClean="0">
                <a:solidFill>
                  <a:schemeClr val="bg1"/>
                </a:solidFill>
              </a:rPr>
            </a:br>
            <a:r>
              <a:rPr lang="es-HN" sz="1400" b="1" dirty="0" err="1" smtClean="0">
                <a:solidFill>
                  <a:schemeClr val="bg1"/>
                </a:solidFill>
              </a:rPr>
              <a:t>Campuses</a:t>
            </a:r>
            <a:endParaRPr lang="es-HN" sz="1400" b="1" dirty="0">
              <a:solidFill>
                <a:schemeClr val="bg1"/>
              </a:solidFill>
            </a:endParaRPr>
          </a:p>
        </p:txBody>
      </p:sp>
      <p:sp>
        <p:nvSpPr>
          <p:cNvPr id="88" name="TextBox 87"/>
          <p:cNvSpPr txBox="1"/>
          <p:nvPr/>
        </p:nvSpPr>
        <p:spPr>
          <a:xfrm>
            <a:off x="6541062" y="3723878"/>
            <a:ext cx="955903" cy="584775"/>
          </a:xfrm>
          <a:prstGeom prst="rect">
            <a:avLst/>
          </a:prstGeom>
          <a:noFill/>
        </p:spPr>
        <p:txBody>
          <a:bodyPr wrap="none" rtlCol="0">
            <a:spAutoFit/>
          </a:bodyPr>
          <a:lstStyle/>
          <a:p>
            <a:pPr algn="ctr"/>
            <a:r>
              <a:rPr lang="es-HN" sz="1600" b="1" dirty="0" err="1" smtClean="0">
                <a:solidFill>
                  <a:schemeClr val="bg1"/>
                </a:solidFill>
              </a:rPr>
              <a:t>Optional</a:t>
            </a:r>
            <a:endParaRPr lang="es-HN" sz="1600" b="1" dirty="0" smtClean="0">
              <a:solidFill>
                <a:schemeClr val="bg1"/>
              </a:solidFill>
            </a:endParaRPr>
          </a:p>
          <a:p>
            <a:pPr algn="ctr"/>
            <a:r>
              <a:rPr lang="es-HN" sz="1600" b="1" dirty="0" err="1" smtClean="0">
                <a:solidFill>
                  <a:schemeClr val="bg1"/>
                </a:solidFill>
              </a:rPr>
              <a:t>Metric</a:t>
            </a:r>
            <a:r>
              <a:rPr lang="es-HN" sz="1600" b="1" dirty="0" smtClean="0">
                <a:solidFill>
                  <a:schemeClr val="bg1"/>
                </a:solidFill>
              </a:rPr>
              <a:t>(s)</a:t>
            </a:r>
            <a:endParaRPr lang="es-HN" sz="1600" b="1" dirty="0">
              <a:solidFill>
                <a:schemeClr val="bg1"/>
              </a:solidFill>
            </a:endParaRPr>
          </a:p>
        </p:txBody>
      </p:sp>
      <p:grpSp>
        <p:nvGrpSpPr>
          <p:cNvPr id="68" name="Group 67"/>
          <p:cNvGrpSpPr/>
          <p:nvPr/>
        </p:nvGrpSpPr>
        <p:grpSpPr>
          <a:xfrm>
            <a:off x="1087373" y="1871681"/>
            <a:ext cx="6724989" cy="2972345"/>
            <a:chOff x="1087373" y="1871681"/>
            <a:chExt cx="6724989" cy="2972345"/>
          </a:xfrm>
        </p:grpSpPr>
        <p:cxnSp>
          <p:nvCxnSpPr>
            <p:cNvPr id="74" name="Straight Connector 73"/>
            <p:cNvCxnSpPr/>
            <p:nvPr/>
          </p:nvCxnSpPr>
          <p:spPr>
            <a:xfrm>
              <a:off x="1087373" y="3363838"/>
              <a:ext cx="125237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339752" y="1871681"/>
              <a:ext cx="0" cy="149215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339753" y="1871681"/>
              <a:ext cx="547260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1087373" y="4844026"/>
              <a:ext cx="672498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7812361" y="1880231"/>
              <a:ext cx="0" cy="2963795"/>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087373" y="3363838"/>
              <a:ext cx="0" cy="1480188"/>
            </a:xfrm>
            <a:prstGeom prst="line">
              <a:avLst/>
            </a:prstGeom>
            <a:ln w="317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75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77"/>
                                        </p:tgtEl>
                                      </p:cBhvr>
                                    </p:animEffect>
                                    <p:set>
                                      <p:cBhvr>
                                        <p:cTn id="10" dur="1" fill="hold">
                                          <p:stCondLst>
                                            <p:cond delay="499"/>
                                          </p:stCondLst>
                                        </p:cTn>
                                        <p:tgtEl>
                                          <p:spTgt spid="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5"/>
            <a:ext cx="6724988" cy="538609"/>
          </a:xfrm>
          <a:prstGeom prst="rect">
            <a:avLst/>
          </a:prstGeom>
          <a:noFill/>
          <a:ln w="9525">
            <a:noFill/>
            <a:miter lim="800000"/>
            <a:headEnd/>
            <a:tailEnd/>
          </a:ln>
        </p:spPr>
        <p:txBody>
          <a:bodyPr wrap="square" lIns="45720" tIns="22860" rIns="45720" bIns="22860" anchor="ctr">
            <a:spAutoFit/>
          </a:bodyPr>
          <a:lstStyle/>
          <a:p>
            <a:pPr defTabSz="1088232"/>
            <a:r>
              <a:rPr lang="en-CA" sz="1600" dirty="0" smtClean="0">
                <a:solidFill>
                  <a:schemeClr val="bg1">
                    <a:lumMod val="65000"/>
                  </a:schemeClr>
                </a:solidFill>
                <a:latin typeface="Raleway" panose="020B0003030101060003" pitchFamily="34" charset="0"/>
              </a:rPr>
              <a:t>In order to allow very different factors to be treated in a uniform manner, each is reduced to an index between 0 and 100. </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12</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66" name="Text Box 7"/>
          <p:cNvSpPr txBox="1">
            <a:spLocks noChangeArrowheads="1"/>
          </p:cNvSpPr>
          <p:nvPr/>
        </p:nvSpPr>
        <p:spPr bwMode="auto">
          <a:xfrm>
            <a:off x="395536" y="2083083"/>
            <a:ext cx="8034093" cy="1123384"/>
          </a:xfrm>
          <a:prstGeom prst="rect">
            <a:avLst/>
          </a:prstGeom>
          <a:noFill/>
          <a:ln w="9525">
            <a:noFill/>
            <a:miter lim="800000"/>
            <a:headEnd/>
            <a:tailEnd/>
          </a:ln>
        </p:spPr>
        <p:txBody>
          <a:bodyPr wrap="square" lIns="45720" tIns="22860" rIns="45720" bIns="22860" anchor="ctr">
            <a:spAutoFit/>
          </a:bodyPr>
          <a:lstStyle/>
          <a:p>
            <a:pPr algn="l" defTabSz="1088232"/>
            <a:r>
              <a:rPr lang="en-CA" sz="2400" dirty="0" smtClean="0">
                <a:solidFill>
                  <a:srgbClr val="45C1A4"/>
                </a:solidFill>
                <a:latin typeface="Raleway" panose="020B0003030101060003" pitchFamily="34" charset="0"/>
              </a:rPr>
              <a:t>Value = Index Score * Weight</a:t>
            </a:r>
          </a:p>
          <a:p>
            <a:pPr algn="l" defTabSz="1088232"/>
            <a:endParaRPr lang="en-CA" sz="2400" dirty="0" smtClean="0">
              <a:solidFill>
                <a:srgbClr val="45C1A4"/>
              </a:solidFill>
              <a:latin typeface="Raleway" panose="020B0003030101060003" pitchFamily="34" charset="0"/>
            </a:endParaRPr>
          </a:p>
          <a:p>
            <a:pPr defTabSz="1088232"/>
            <a:r>
              <a:rPr lang="en-CA" sz="2200" dirty="0" smtClean="0">
                <a:solidFill>
                  <a:srgbClr val="45C1A4"/>
                </a:solidFill>
                <a:latin typeface="Raleway" panose="020B0003030101060003" pitchFamily="34" charset="0"/>
              </a:rPr>
              <a:t>Index Score = (Value – Minimum)/((Maximum </a:t>
            </a:r>
            <a:r>
              <a:rPr lang="en-CA" sz="2200" dirty="0">
                <a:solidFill>
                  <a:srgbClr val="45C1A4"/>
                </a:solidFill>
                <a:latin typeface="Raleway" panose="020B0003030101060003" pitchFamily="34" charset="0"/>
              </a:rPr>
              <a:t>– </a:t>
            </a:r>
            <a:r>
              <a:rPr lang="en-CA" sz="2200" dirty="0" smtClean="0">
                <a:solidFill>
                  <a:srgbClr val="45C1A4"/>
                </a:solidFill>
                <a:latin typeface="Raleway" panose="020B0003030101060003" pitchFamily="34" charset="0"/>
              </a:rPr>
              <a:t>Minimum)*100)</a:t>
            </a:r>
            <a:endParaRPr lang="en-CA" sz="2200" dirty="0">
              <a:solidFill>
                <a:srgbClr val="45C1A4"/>
              </a:solidFill>
              <a:latin typeface="Raleway" panose="020B0003030101060003" pitchFamily="34" charset="0"/>
            </a:endParaRPr>
          </a:p>
        </p:txBody>
      </p:sp>
    </p:spTree>
    <p:extLst>
      <p:ext uri="{BB962C8B-B14F-4D97-AF65-F5344CB8AC3E}">
        <p14:creationId xmlns:p14="http://schemas.microsoft.com/office/powerpoint/2010/main" val="162874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507286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 - SCORE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33019"/>
            <a:ext cx="6724988" cy="600164"/>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In order to allow very different factors to be treated in a uniform manner, each is reduced to an index between 0 and 100. </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14</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1429996574"/>
              </p:ext>
            </p:extLst>
          </p:nvPr>
        </p:nvGraphicFramePr>
        <p:xfrm>
          <a:off x="827584" y="1925414"/>
          <a:ext cx="4704522" cy="2225040"/>
        </p:xfrm>
        <a:graphic>
          <a:graphicData uri="http://schemas.openxmlformats.org/drawingml/2006/table">
            <a:tbl>
              <a:tblPr firstRow="1" bandRow="1">
                <a:tableStyleId>{5C22544A-7EE6-4342-B048-85BDC9FD1C3A}</a:tableStyleId>
              </a:tblPr>
              <a:tblGrid>
                <a:gridCol w="2352261"/>
                <a:gridCol w="2352261"/>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Value</a:t>
                      </a:r>
                      <a:endParaRPr lang="en-US" sz="1600" dirty="0">
                        <a:latin typeface="Raleway" panose="020B0003030101060003" pitchFamily="34" charset="0"/>
                      </a:endParaRPr>
                    </a:p>
                  </a:txBody>
                  <a:tcPr anchor="ctr"/>
                </a:tc>
              </a:tr>
              <a:tr h="370840">
                <a:tc>
                  <a:txBody>
                    <a:bodyPr/>
                    <a:lstStyle/>
                    <a:p>
                      <a:r>
                        <a:rPr lang="en-US" sz="1400" dirty="0" smtClean="0">
                          <a:latin typeface="Raleway" panose="020B0003030101060003" pitchFamily="34" charset="0"/>
                        </a:rPr>
                        <a:t>Institution A</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95,000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Institution B</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41,000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Institution C</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162,000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Institution D</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29,000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Institution E</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85,000</a:t>
                      </a:r>
                      <a:endParaRPr lang="en-US" sz="1600" dirty="0">
                        <a:latin typeface="Arial" panose="020B0604020202020204" pitchFamily="34" charset="0"/>
                        <a:cs typeface="Arial" panose="020B0604020202020204" pitchFamily="34" charset="0"/>
                      </a:endParaRPr>
                    </a:p>
                  </a:txBody>
                  <a:tcPr/>
                </a:tc>
              </a:tr>
            </a:tbl>
          </a:graphicData>
        </a:graphic>
      </p:graphicFrame>
      <p:sp>
        <p:nvSpPr>
          <p:cNvPr id="14" name="Text Box 7"/>
          <p:cNvSpPr txBox="1">
            <a:spLocks noChangeArrowheads="1"/>
          </p:cNvSpPr>
          <p:nvPr/>
        </p:nvSpPr>
        <p:spPr bwMode="auto">
          <a:xfrm>
            <a:off x="5755854" y="2286827"/>
            <a:ext cx="2952327" cy="323165"/>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Maximum in the range:</a:t>
            </a:r>
            <a:endParaRPr lang="en-CA" b="1" dirty="0">
              <a:solidFill>
                <a:srgbClr val="45C1A4"/>
              </a:solidFill>
              <a:latin typeface="Raleway" panose="020B0003030101060003" pitchFamily="34" charset="0"/>
            </a:endParaRPr>
          </a:p>
        </p:txBody>
      </p:sp>
      <p:sp>
        <p:nvSpPr>
          <p:cNvPr id="15" name="Text Box 7"/>
          <p:cNvSpPr txBox="1">
            <a:spLocks noChangeArrowheads="1"/>
          </p:cNvSpPr>
          <p:nvPr/>
        </p:nvSpPr>
        <p:spPr bwMode="auto">
          <a:xfrm>
            <a:off x="5758275" y="2643900"/>
            <a:ext cx="2952327" cy="323165"/>
          </a:xfrm>
          <a:prstGeom prst="rect">
            <a:avLst/>
          </a:prstGeom>
          <a:noFill/>
          <a:ln w="9525">
            <a:noFill/>
            <a:miter lim="800000"/>
            <a:headEnd/>
            <a:tailEnd/>
          </a:ln>
        </p:spPr>
        <p:txBody>
          <a:bodyPr wrap="square" lIns="45720" tIns="22860" rIns="45720" bIns="22860" anchor="ctr">
            <a:spAutoFit/>
          </a:bodyPr>
          <a:lstStyle/>
          <a:p>
            <a:pPr algn="r" defTabSz="1088232"/>
            <a:r>
              <a:rPr lang="en-CA" dirty="0" smtClean="0">
                <a:solidFill>
                  <a:srgbClr val="0070C0"/>
                </a:solidFill>
                <a:latin typeface="Arial" panose="020B0604020202020204" pitchFamily="34" charset="0"/>
                <a:cs typeface="Arial" panose="020B0604020202020204" pitchFamily="34" charset="0"/>
              </a:rPr>
              <a:t>162,000</a:t>
            </a:r>
            <a:endParaRPr lang="en-CA" b="1" dirty="0">
              <a:solidFill>
                <a:srgbClr val="0070C0"/>
              </a:solidFill>
              <a:latin typeface="Arial" panose="020B0604020202020204" pitchFamily="34" charset="0"/>
              <a:cs typeface="Arial" panose="020B0604020202020204" pitchFamily="34" charset="0"/>
            </a:endParaRPr>
          </a:p>
        </p:txBody>
      </p:sp>
      <p:sp>
        <p:nvSpPr>
          <p:cNvPr id="16" name="Text Box 7"/>
          <p:cNvSpPr txBox="1">
            <a:spLocks noChangeArrowheads="1"/>
          </p:cNvSpPr>
          <p:nvPr/>
        </p:nvSpPr>
        <p:spPr bwMode="auto">
          <a:xfrm>
            <a:off x="5793716" y="3219822"/>
            <a:ext cx="2952327" cy="323165"/>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Minimum in the range:</a:t>
            </a:r>
            <a:endParaRPr lang="en-CA" b="1" dirty="0">
              <a:solidFill>
                <a:srgbClr val="45C1A4"/>
              </a:solidFill>
              <a:latin typeface="Raleway" panose="020B0003030101060003" pitchFamily="34" charset="0"/>
            </a:endParaRPr>
          </a:p>
        </p:txBody>
      </p:sp>
      <p:sp>
        <p:nvSpPr>
          <p:cNvPr id="17" name="Text Box 7"/>
          <p:cNvSpPr txBox="1">
            <a:spLocks noChangeArrowheads="1"/>
          </p:cNvSpPr>
          <p:nvPr/>
        </p:nvSpPr>
        <p:spPr bwMode="auto">
          <a:xfrm>
            <a:off x="5796137" y="3576895"/>
            <a:ext cx="2952327" cy="323165"/>
          </a:xfrm>
          <a:prstGeom prst="rect">
            <a:avLst/>
          </a:prstGeom>
          <a:noFill/>
          <a:ln w="9525">
            <a:noFill/>
            <a:miter lim="800000"/>
            <a:headEnd/>
            <a:tailEnd/>
          </a:ln>
        </p:spPr>
        <p:txBody>
          <a:bodyPr wrap="square" lIns="45720" tIns="22860" rIns="45720" bIns="22860" anchor="ctr">
            <a:spAutoFit/>
          </a:bodyPr>
          <a:lstStyle/>
          <a:p>
            <a:pPr algn="r" defTabSz="1088232"/>
            <a:r>
              <a:rPr lang="en-CA" dirty="0" smtClean="0">
                <a:solidFill>
                  <a:srgbClr val="C00000"/>
                </a:solidFill>
                <a:latin typeface="Arial" panose="020B0604020202020204" pitchFamily="34" charset="0"/>
                <a:cs typeface="Arial" panose="020B0604020202020204" pitchFamily="34" charset="0"/>
              </a:rPr>
              <a:t>29,000</a:t>
            </a:r>
            <a:endParaRPr lang="en-CA" b="1" dirty="0">
              <a:solidFill>
                <a:srgbClr val="C00000"/>
              </a:solidFill>
              <a:latin typeface="Arial" panose="020B0604020202020204" pitchFamily="34" charset="0"/>
              <a:cs typeface="Arial" panose="020B0604020202020204" pitchFamily="34" charset="0"/>
            </a:endParaRPr>
          </a:p>
        </p:txBody>
      </p:sp>
      <p:sp>
        <p:nvSpPr>
          <p:cNvPr id="18" name="Text Box 7"/>
          <p:cNvSpPr txBox="1">
            <a:spLocks noChangeArrowheads="1"/>
          </p:cNvSpPr>
          <p:nvPr/>
        </p:nvSpPr>
        <p:spPr bwMode="auto">
          <a:xfrm>
            <a:off x="816174" y="3003798"/>
            <a:ext cx="5760640" cy="323165"/>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Arial" panose="020B0604020202020204" pitchFamily="34" charset="0"/>
                <a:cs typeface="Arial" panose="020B0604020202020204" pitchFamily="34" charset="0"/>
              </a:rPr>
              <a:t>((</a:t>
            </a:r>
            <a:r>
              <a:rPr lang="en-CA" dirty="0" smtClean="0">
                <a:solidFill>
                  <a:srgbClr val="00B050"/>
                </a:solidFill>
                <a:latin typeface="Arial" panose="020B0604020202020204" pitchFamily="34" charset="0"/>
                <a:cs typeface="Arial" panose="020B0604020202020204" pitchFamily="34" charset="0"/>
              </a:rPr>
              <a:t>95,000</a:t>
            </a:r>
            <a:r>
              <a:rPr lang="en-CA" dirty="0" smtClean="0">
                <a:solidFill>
                  <a:schemeClr val="bg1">
                    <a:lumMod val="65000"/>
                  </a:schemeClr>
                </a:solidFill>
                <a:latin typeface="Arial" panose="020B0604020202020204" pitchFamily="34" charset="0"/>
                <a:cs typeface="Arial" panose="020B0604020202020204" pitchFamily="34" charset="0"/>
              </a:rPr>
              <a:t> – </a:t>
            </a:r>
            <a:r>
              <a:rPr lang="en-CA" dirty="0" smtClean="0">
                <a:solidFill>
                  <a:srgbClr val="C00000"/>
                </a:solidFill>
                <a:latin typeface="Arial" panose="020B0604020202020204" pitchFamily="34" charset="0"/>
                <a:cs typeface="Arial" panose="020B0604020202020204" pitchFamily="34" charset="0"/>
              </a:rPr>
              <a:t>29,000</a:t>
            </a:r>
            <a:r>
              <a:rPr lang="en-CA" dirty="0" smtClean="0">
                <a:solidFill>
                  <a:schemeClr val="bg1">
                    <a:lumMod val="65000"/>
                  </a:schemeClr>
                </a:solidFill>
                <a:latin typeface="Arial" panose="020B0604020202020204" pitchFamily="34" charset="0"/>
                <a:cs typeface="Arial" panose="020B0604020202020204" pitchFamily="34" charset="0"/>
              </a:rPr>
              <a:t>) / (</a:t>
            </a:r>
            <a:r>
              <a:rPr lang="en-CA" dirty="0" smtClean="0">
                <a:solidFill>
                  <a:srgbClr val="0070C0"/>
                </a:solidFill>
                <a:latin typeface="Arial" panose="020B0604020202020204" pitchFamily="34" charset="0"/>
                <a:cs typeface="Arial" panose="020B0604020202020204" pitchFamily="34" charset="0"/>
              </a:rPr>
              <a:t>162,000</a:t>
            </a:r>
            <a:r>
              <a:rPr lang="en-CA" dirty="0" smtClean="0">
                <a:solidFill>
                  <a:schemeClr val="bg1">
                    <a:lumMod val="65000"/>
                  </a:schemeClr>
                </a:solidFill>
                <a:latin typeface="Arial" panose="020B0604020202020204" pitchFamily="34" charset="0"/>
                <a:cs typeface="Arial" panose="020B0604020202020204" pitchFamily="34" charset="0"/>
              </a:rPr>
              <a:t> – </a:t>
            </a:r>
            <a:r>
              <a:rPr lang="en-CA" dirty="0" smtClean="0">
                <a:solidFill>
                  <a:srgbClr val="C00000"/>
                </a:solidFill>
                <a:latin typeface="Arial" panose="020B0604020202020204" pitchFamily="34" charset="0"/>
                <a:cs typeface="Arial" panose="020B0604020202020204" pitchFamily="34" charset="0"/>
              </a:rPr>
              <a:t>29,000</a:t>
            </a:r>
            <a:r>
              <a:rPr lang="en-CA" dirty="0" smtClean="0">
                <a:solidFill>
                  <a:schemeClr val="bg1">
                    <a:lumMod val="65000"/>
                  </a:schemeClr>
                </a:solidFill>
                <a:latin typeface="Arial" panose="020B0604020202020204" pitchFamily="34" charset="0"/>
                <a:cs typeface="Arial" panose="020B0604020202020204" pitchFamily="34" charset="0"/>
              </a:rPr>
              <a:t>) * 100) </a:t>
            </a:r>
            <a:r>
              <a:rPr lang="en-CA" dirty="0" smtClean="0">
                <a:latin typeface="Arial" panose="020B0604020202020204" pitchFamily="34" charset="0"/>
                <a:cs typeface="Arial" panose="020B0604020202020204" pitchFamily="34" charset="0"/>
              </a:rPr>
              <a:t>= 50.00</a:t>
            </a:r>
            <a:endParaRPr lang="en-CA" b="1" dirty="0">
              <a:latin typeface="Arial" panose="020B0604020202020204" pitchFamily="34" charset="0"/>
              <a:cs typeface="Arial" panose="020B0604020202020204"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114347883"/>
              </p:ext>
            </p:extLst>
          </p:nvPr>
        </p:nvGraphicFramePr>
        <p:xfrm>
          <a:off x="827584" y="1923678"/>
          <a:ext cx="4704522" cy="741680"/>
        </p:xfrm>
        <a:graphic>
          <a:graphicData uri="http://schemas.openxmlformats.org/drawingml/2006/table">
            <a:tbl>
              <a:tblPr firstRow="1" bandRow="1">
                <a:tableStyleId>{5C22544A-7EE6-4342-B048-85BDC9FD1C3A}</a:tableStyleId>
              </a:tblPr>
              <a:tblGrid>
                <a:gridCol w="2352261"/>
                <a:gridCol w="2352261"/>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Value</a:t>
                      </a:r>
                      <a:endParaRPr lang="en-US" sz="1600" dirty="0">
                        <a:latin typeface="Raleway" panose="020B0003030101060003" pitchFamily="34" charset="0"/>
                      </a:endParaRPr>
                    </a:p>
                  </a:txBody>
                  <a:tcPr anchor="ctr"/>
                </a:tc>
              </a:tr>
              <a:tr h="370840">
                <a:tc>
                  <a:txBody>
                    <a:bodyPr/>
                    <a:lstStyle/>
                    <a:p>
                      <a:r>
                        <a:rPr lang="en-US" sz="1400" dirty="0" smtClean="0">
                          <a:latin typeface="Raleway" panose="020B0003030101060003" pitchFamily="34" charset="0"/>
                        </a:rPr>
                        <a:t>Institution A</a:t>
                      </a:r>
                      <a:endParaRPr lang="en-US" sz="1400" dirty="0">
                        <a:latin typeface="Raleway" panose="020B0003030101060003" pitchFamily="34" charset="0"/>
                      </a:endParaRPr>
                    </a:p>
                  </a:txBody>
                  <a:tcPr/>
                </a:tc>
                <a:tc>
                  <a:txBody>
                    <a:bodyPr/>
                    <a:lstStyle/>
                    <a:p>
                      <a:pPr algn="r"/>
                      <a:r>
                        <a:rPr lang="en-US" sz="1600" dirty="0" smtClean="0">
                          <a:solidFill>
                            <a:srgbClr val="00B050"/>
                          </a:solidFill>
                          <a:latin typeface="Arial" panose="020B0604020202020204" pitchFamily="34" charset="0"/>
                          <a:cs typeface="Arial" panose="020B0604020202020204" pitchFamily="34" charset="0"/>
                        </a:rPr>
                        <a:t>95,000</a:t>
                      </a:r>
                      <a:endParaRPr lang="en-US" sz="1600" dirty="0">
                        <a:solidFill>
                          <a:srgbClr val="00B050"/>
                        </a:solidFill>
                        <a:latin typeface="Arial" panose="020B0604020202020204" pitchFamily="34" charset="0"/>
                        <a:cs typeface="Arial" panose="020B0604020202020204" pitchFamily="34" charset="0"/>
                      </a:endParaRPr>
                    </a:p>
                  </a:txBody>
                  <a:tcPr/>
                </a:tc>
              </a:tr>
            </a:tbl>
          </a:graphicData>
        </a:graphic>
      </p:graphicFrame>
      <p:sp>
        <p:nvSpPr>
          <p:cNvPr id="26" name="Text Box 7"/>
          <p:cNvSpPr txBox="1">
            <a:spLocks noChangeArrowheads="1"/>
          </p:cNvSpPr>
          <p:nvPr/>
        </p:nvSpPr>
        <p:spPr bwMode="auto">
          <a:xfrm>
            <a:off x="827584" y="2643758"/>
            <a:ext cx="6120680" cy="261610"/>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Arial" panose="020B0604020202020204" pitchFamily="34" charset="0"/>
                <a:cs typeface="Arial" panose="020B0604020202020204" pitchFamily="34" charset="0"/>
              </a:rPr>
              <a:t>( (</a:t>
            </a:r>
            <a:r>
              <a:rPr lang="en-CA" sz="1400" dirty="0">
                <a:solidFill>
                  <a:srgbClr val="00B050"/>
                </a:solidFill>
                <a:latin typeface="Arial" panose="020B0604020202020204" pitchFamily="34" charset="0"/>
                <a:cs typeface="Arial" panose="020B0604020202020204" pitchFamily="34" charset="0"/>
              </a:rPr>
              <a:t>v</a:t>
            </a:r>
            <a:r>
              <a:rPr lang="en-CA" sz="1400" dirty="0" smtClean="0">
                <a:solidFill>
                  <a:srgbClr val="00B050"/>
                </a:solidFill>
                <a:latin typeface="Arial" panose="020B0604020202020204" pitchFamily="34" charset="0"/>
                <a:cs typeface="Arial" panose="020B0604020202020204" pitchFamily="34" charset="0"/>
              </a:rPr>
              <a:t>alue</a:t>
            </a:r>
            <a:r>
              <a:rPr lang="en-CA" sz="1400" dirty="0" smtClean="0">
                <a:solidFill>
                  <a:schemeClr val="bg1">
                    <a:lumMod val="65000"/>
                  </a:schemeClr>
                </a:solidFill>
                <a:latin typeface="Arial" panose="020B0604020202020204" pitchFamily="34" charset="0"/>
                <a:cs typeface="Arial" panose="020B0604020202020204" pitchFamily="34" charset="0"/>
              </a:rPr>
              <a:t>  –   </a:t>
            </a:r>
            <a:r>
              <a:rPr lang="en-CA" sz="1400" dirty="0" smtClean="0">
                <a:solidFill>
                  <a:srgbClr val="C00000"/>
                </a:solidFill>
                <a:latin typeface="Arial" panose="020B0604020202020204" pitchFamily="34" charset="0"/>
                <a:cs typeface="Arial" panose="020B0604020202020204" pitchFamily="34" charset="0"/>
              </a:rPr>
              <a:t>minimum</a:t>
            </a:r>
            <a:r>
              <a:rPr lang="en-CA" sz="1400" dirty="0" smtClean="0">
                <a:solidFill>
                  <a:schemeClr val="bg1">
                    <a:lumMod val="65000"/>
                  </a:schemeClr>
                </a:solidFill>
                <a:latin typeface="Arial" panose="020B0604020202020204" pitchFamily="34" charset="0"/>
                <a:cs typeface="Arial" panose="020B0604020202020204" pitchFamily="34" charset="0"/>
              </a:rPr>
              <a:t>)   / (  </a:t>
            </a:r>
            <a:r>
              <a:rPr lang="en-CA" sz="1400" dirty="0" smtClean="0">
                <a:solidFill>
                  <a:srgbClr val="0070C0"/>
                </a:solidFill>
                <a:latin typeface="Arial" panose="020B0604020202020204" pitchFamily="34" charset="0"/>
                <a:cs typeface="Arial" panose="020B0604020202020204" pitchFamily="34" charset="0"/>
              </a:rPr>
              <a:t>maximum</a:t>
            </a:r>
            <a:r>
              <a:rPr lang="en-CA" sz="1400" dirty="0" smtClean="0">
                <a:solidFill>
                  <a:schemeClr val="bg1">
                    <a:lumMod val="65000"/>
                  </a:schemeClr>
                </a:solidFill>
                <a:latin typeface="Arial" panose="020B0604020202020204" pitchFamily="34" charset="0"/>
                <a:cs typeface="Arial" panose="020B0604020202020204" pitchFamily="34" charset="0"/>
              </a:rPr>
              <a:t>   –   </a:t>
            </a:r>
            <a:r>
              <a:rPr lang="en-CA" sz="1400" dirty="0" smtClean="0">
                <a:solidFill>
                  <a:srgbClr val="C00000"/>
                </a:solidFill>
                <a:latin typeface="Arial" panose="020B0604020202020204" pitchFamily="34" charset="0"/>
                <a:cs typeface="Arial" panose="020B0604020202020204" pitchFamily="34" charset="0"/>
              </a:rPr>
              <a:t>minimum</a:t>
            </a:r>
            <a:r>
              <a:rPr lang="en-CA" sz="1400" dirty="0" smtClean="0">
                <a:solidFill>
                  <a:schemeClr val="bg1">
                    <a:lumMod val="65000"/>
                  </a:schemeClr>
                </a:solidFill>
                <a:latin typeface="Arial" panose="020B0604020202020204" pitchFamily="34" charset="0"/>
                <a:cs typeface="Arial" panose="020B0604020202020204" pitchFamily="34" charset="0"/>
              </a:rPr>
              <a:t>) * 100)</a:t>
            </a:r>
            <a:r>
              <a:rPr lang="en-CA" sz="1400" dirty="0" smtClean="0">
                <a:latin typeface="Arial" panose="020B0604020202020204" pitchFamily="34" charset="0"/>
                <a:cs typeface="Arial" panose="020B0604020202020204" pitchFamily="34" charset="0"/>
              </a:rPr>
              <a:t>= Index Score</a:t>
            </a:r>
            <a:endParaRPr lang="en-CA" sz="1400" b="1" dirty="0">
              <a:latin typeface="Arial" panose="020B0604020202020204" pitchFamily="34" charset="0"/>
              <a:cs typeface="Arial" panose="020B0604020202020204" pitchFamily="34" charset="0"/>
            </a:endParaRPr>
          </a:p>
        </p:txBody>
      </p:sp>
      <p:sp>
        <p:nvSpPr>
          <p:cNvPr id="27" name="Text Box 7"/>
          <p:cNvSpPr txBox="1">
            <a:spLocks noChangeArrowheads="1"/>
          </p:cNvSpPr>
          <p:nvPr/>
        </p:nvSpPr>
        <p:spPr bwMode="auto">
          <a:xfrm>
            <a:off x="816174" y="4227934"/>
            <a:ext cx="6724988" cy="600164"/>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For any scores where lower values are associated with higher costs, the reciprocal is taken as </a:t>
            </a:r>
            <a:r>
              <a:rPr lang="en-CA" dirty="0" smtClean="0">
                <a:latin typeface="Arial" panose="020B0604020202020204" pitchFamily="34" charset="0"/>
                <a:cs typeface="Arial" panose="020B0604020202020204" pitchFamily="34" charset="0"/>
              </a:rPr>
              <a:t>1 – (Index Calculation)</a:t>
            </a:r>
            <a:endParaRPr lang="en-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982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14" grpId="0"/>
      <p:bldP spid="15" grpId="0"/>
      <p:bldP spid="16" grpId="0"/>
      <p:bldP spid="17" grpId="0"/>
      <p:bldP spid="18"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94519"/>
            <a:ext cx="6724988" cy="877163"/>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In order to enable comparison, all measures must be converted into an </a:t>
            </a:r>
            <a:r>
              <a:rPr lang="en-CA" b="1" dirty="0" smtClean="0">
                <a:solidFill>
                  <a:srgbClr val="45C1A4"/>
                </a:solidFill>
                <a:latin typeface="Raleway" panose="020B0003030101060003" pitchFamily="34" charset="0"/>
              </a:rPr>
              <a:t>Index Score</a:t>
            </a:r>
            <a:r>
              <a:rPr lang="en-CA" dirty="0" smtClean="0">
                <a:solidFill>
                  <a:schemeClr val="bg1">
                    <a:lumMod val="65000"/>
                  </a:schemeClr>
                </a:solidFill>
                <a:latin typeface="Raleway" panose="020B0003030101060003" pitchFamily="34" charset="0"/>
              </a:rPr>
              <a:t>. This is done by using the maximum and minimum values to establish a range.</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15</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7507702" y="519522"/>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333380" y="3604915"/>
              <a:ext cx="946294" cy="307776"/>
            </a:xfrm>
            <a:prstGeom prst="rect">
              <a:avLst/>
            </a:prstGeom>
            <a:noFill/>
          </p:spPr>
          <p:txBody>
            <a:bodyPr wrap="none" rtlCol="0">
              <a:spAutoFit/>
            </a:bodyPr>
            <a:lstStyle/>
            <a:p>
              <a:pPr algn="ctr"/>
              <a:r>
                <a:rPr lang="es-HN" sz="900" b="1" dirty="0" smtClean="0">
                  <a:solidFill>
                    <a:schemeClr val="bg1">
                      <a:lumMod val="65000"/>
                    </a:schemeClr>
                  </a:solidFill>
                </a:rPr>
                <a:t>More Rural</a:t>
              </a:r>
              <a:endParaRPr lang="es-HN" sz="900" b="1" dirty="0">
                <a:solidFill>
                  <a:schemeClr val="bg1">
                    <a:lumMod val="65000"/>
                  </a:schemeClr>
                </a:solidFill>
              </a:endParaRPr>
            </a:p>
          </p:txBody>
        </p:sp>
      </p:grpSp>
      <p:sp>
        <p:nvSpPr>
          <p:cNvPr id="79" name="TextBox 78"/>
          <p:cNvSpPr txBox="1"/>
          <p:nvPr/>
        </p:nvSpPr>
        <p:spPr>
          <a:xfrm>
            <a:off x="7621438" y="771550"/>
            <a:ext cx="849913" cy="584775"/>
          </a:xfrm>
          <a:prstGeom prst="rect">
            <a:avLst/>
          </a:prstGeom>
          <a:noFill/>
        </p:spPr>
        <p:txBody>
          <a:bodyPr wrap="none" rtlCol="0">
            <a:spAutoFit/>
          </a:bodyPr>
          <a:lstStyle/>
          <a:p>
            <a:pPr algn="ctr"/>
            <a:r>
              <a:rPr lang="es-HN" sz="1600" b="1" dirty="0" err="1" smtClean="0">
                <a:solidFill>
                  <a:schemeClr val="bg1"/>
                </a:solidFill>
              </a:rPr>
              <a:t>Urban</a:t>
            </a:r>
            <a:r>
              <a:rPr lang="es-HN" sz="1600" b="1" dirty="0" smtClean="0">
                <a:solidFill>
                  <a:schemeClr val="bg1"/>
                </a:solidFill>
              </a:rPr>
              <a:t> /</a:t>
            </a:r>
          </a:p>
          <a:p>
            <a:pPr algn="ctr"/>
            <a:r>
              <a:rPr lang="es-HN" sz="1600" b="1" dirty="0" smtClean="0">
                <a:solidFill>
                  <a:schemeClr val="bg1"/>
                </a:solidFill>
              </a:rPr>
              <a:t>Rural</a:t>
            </a:r>
            <a:endParaRPr lang="es-HN"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69245201"/>
              </p:ext>
            </p:extLst>
          </p:nvPr>
        </p:nvGraphicFramePr>
        <p:xfrm>
          <a:off x="827584" y="1925414"/>
          <a:ext cx="7056783" cy="2433320"/>
        </p:xfrm>
        <a:graphic>
          <a:graphicData uri="http://schemas.openxmlformats.org/drawingml/2006/table">
            <a:tbl>
              <a:tblPr firstRow="1" bandRow="1">
                <a:tableStyleId>{5C22544A-7EE6-4342-B048-85BDC9FD1C3A}</a:tableStyleId>
              </a:tblPr>
              <a:tblGrid>
                <a:gridCol w="2352261"/>
                <a:gridCol w="2352261"/>
                <a:gridCol w="2352261"/>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Population of Home County</a:t>
                      </a:r>
                      <a:endParaRPr lang="en-US" sz="1600" dirty="0">
                        <a:latin typeface="Raleway" panose="020B0003030101060003" pitchFamily="34" charset="0"/>
                      </a:endParaRPr>
                    </a:p>
                  </a:txBody>
                  <a:tcPr anchor="ctr"/>
                </a:tc>
                <a:tc>
                  <a:txBody>
                    <a:bodyPr/>
                    <a:lstStyle/>
                    <a:p>
                      <a:pPr algn="ctr"/>
                      <a:r>
                        <a:rPr lang="en-US" sz="1400" dirty="0" smtClean="0">
                          <a:latin typeface="Raleway" panose="020B0003030101060003" pitchFamily="34" charset="0"/>
                        </a:rPr>
                        <a:t>Urban</a:t>
                      </a:r>
                      <a:r>
                        <a:rPr lang="en-US" sz="1400" baseline="0" dirty="0" smtClean="0">
                          <a:latin typeface="Raleway" panose="020B0003030101060003" pitchFamily="34" charset="0"/>
                        </a:rPr>
                        <a:t> / Rural</a:t>
                      </a:r>
                      <a:r>
                        <a:rPr lang="en-US" sz="1400" dirty="0" smtClean="0">
                          <a:latin typeface="Raleway" panose="020B0003030101060003" pitchFamily="34" charset="0"/>
                        </a:rPr>
                        <a:t> Converted Index</a:t>
                      </a:r>
                      <a:r>
                        <a:rPr lang="en-US" sz="1400" baseline="0" dirty="0" smtClean="0">
                          <a:latin typeface="Raleway" panose="020B0003030101060003" pitchFamily="34" charset="0"/>
                        </a:rPr>
                        <a:t> Score (Reciprocal)</a:t>
                      </a:r>
                      <a:endParaRPr lang="en-US" sz="1400" dirty="0">
                        <a:latin typeface="Raleway" panose="020B0003030101060003" pitchFamily="34" charset="0"/>
                      </a:endParaRPr>
                    </a:p>
                  </a:txBody>
                  <a:tcPr anchor="ctr"/>
                </a:tc>
              </a:tr>
              <a:tr h="370840">
                <a:tc>
                  <a:txBody>
                    <a:bodyPr/>
                    <a:lstStyle/>
                    <a:p>
                      <a:r>
                        <a:rPr lang="en-US" sz="1400" dirty="0" smtClean="0">
                          <a:latin typeface="Raleway" panose="020B0003030101060003" pitchFamily="34" charset="0"/>
                        </a:rPr>
                        <a:t>Community College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607,070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7.40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469,193</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28.67</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310,048</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53.22</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Research University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269,785</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59.43</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Four-Year</a:t>
                      </a:r>
                      <a:r>
                        <a:rPr lang="en-US" sz="1400" baseline="0" dirty="0" smtClean="0">
                          <a:latin typeface="Raleway" panose="020B0003030101060003" pitchFamily="34" charset="0"/>
                        </a:rPr>
                        <a:t> University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15,507</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98.66</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49052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lowchart: Off-page Connector 23"/>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16</a:t>
            </a:r>
            <a:endParaRPr lang="en-US" sz="1200" b="1" dirty="0"/>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29" name="Text Box 7"/>
          <p:cNvSpPr txBox="1">
            <a:spLocks noChangeArrowheads="1"/>
          </p:cNvSpPr>
          <p:nvPr/>
        </p:nvSpPr>
        <p:spPr bwMode="auto">
          <a:xfrm>
            <a:off x="1087774" y="51470"/>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35" name="Text Box 7"/>
          <p:cNvSpPr txBox="1">
            <a:spLocks noChangeArrowheads="1"/>
          </p:cNvSpPr>
          <p:nvPr/>
        </p:nvSpPr>
        <p:spPr bwMode="auto">
          <a:xfrm>
            <a:off x="1087371" y="572634"/>
            <a:ext cx="7307829"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Since scores are assessed at the institutional level, but </a:t>
            </a:r>
            <a:r>
              <a:rPr lang="en-CA" sz="1600" b="1" dirty="0" smtClean="0">
                <a:solidFill>
                  <a:srgbClr val="45C1A4"/>
                </a:solidFill>
                <a:latin typeface="Raleway" panose="020B0003030101060003" pitchFamily="34" charset="0"/>
              </a:rPr>
              <a:t>weights are applied at the institutional grouping level</a:t>
            </a:r>
            <a:r>
              <a:rPr lang="en-CA" sz="1600" dirty="0" smtClean="0">
                <a:solidFill>
                  <a:schemeClr val="bg1">
                    <a:lumMod val="65000"/>
                  </a:schemeClr>
                </a:solidFill>
                <a:latin typeface="Raleway" panose="020B0003030101060003" pitchFamily="34" charset="0"/>
              </a:rPr>
              <a:t>, all institutions first must be placed into </a:t>
            </a:r>
            <a:r>
              <a:rPr lang="en-CA" sz="1600" b="1" dirty="0" smtClean="0">
                <a:solidFill>
                  <a:srgbClr val="45C1A4"/>
                </a:solidFill>
                <a:latin typeface="Raleway" panose="020B0003030101060003" pitchFamily="34" charset="0"/>
              </a:rPr>
              <a:t>groupings </a:t>
            </a:r>
            <a:r>
              <a:rPr lang="en-CA" sz="1600" dirty="0" smtClean="0">
                <a:solidFill>
                  <a:schemeClr val="bg1">
                    <a:lumMod val="65000"/>
                  </a:schemeClr>
                </a:solidFill>
                <a:latin typeface="Raleway" panose="020B0003030101060003" pitchFamily="34" charset="0"/>
              </a:rPr>
              <a:t>to treat similar institutions similarly in Role and Mission.</a:t>
            </a:r>
            <a:endParaRPr lang="en-CA" sz="1600" b="1" dirty="0">
              <a:solidFill>
                <a:srgbClr val="45C1A4"/>
              </a:solidFill>
              <a:latin typeface="Raleway" panose="020B0003030101060003"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68218286"/>
              </p:ext>
            </p:extLst>
          </p:nvPr>
        </p:nvGraphicFramePr>
        <p:xfrm>
          <a:off x="1187624" y="1419622"/>
          <a:ext cx="6630886" cy="3557730"/>
        </p:xfrm>
        <a:graphic>
          <a:graphicData uri="http://schemas.openxmlformats.org/drawingml/2006/table">
            <a:tbl>
              <a:tblPr firstRow="1" bandRow="1">
                <a:tableStyleId>{5C22544A-7EE6-4342-B048-85BDC9FD1C3A}</a:tableStyleId>
              </a:tblPr>
              <a:tblGrid>
                <a:gridCol w="2352088"/>
                <a:gridCol w="713133"/>
                <a:gridCol w="713133"/>
                <a:gridCol w="713133"/>
                <a:gridCol w="713133"/>
                <a:gridCol w="713133"/>
                <a:gridCol w="713133"/>
              </a:tblGrid>
              <a:tr h="310292">
                <a:tc>
                  <a:txBody>
                    <a:bodyPr/>
                    <a:lstStyle/>
                    <a:p>
                      <a:pPr marL="0" algn="ctr" defTabSz="914400" rtl="0" eaLnBrk="1" latinLnBrk="0" hangingPunct="1"/>
                      <a:endParaRPr lang="en-US" sz="1000" b="1" kern="1200" dirty="0">
                        <a:solidFill>
                          <a:schemeClr val="dk1"/>
                        </a:solidFill>
                        <a:latin typeface="+mn-lt"/>
                        <a:ea typeface="+mn-ea"/>
                        <a:cs typeface="+mn-cs"/>
                      </a:endParaRPr>
                    </a:p>
                  </a:txBody>
                  <a:tcPr marL="76510" marR="76510" marT="38255" marB="38255"/>
                </a:tc>
                <a:tc gridSpan="6">
                  <a:txBody>
                    <a:bodyPr/>
                    <a:lstStyle/>
                    <a:p>
                      <a:pPr marL="0" algn="ctr" defTabSz="914400" rtl="0" eaLnBrk="1" latinLnBrk="0" hangingPunct="1"/>
                      <a:r>
                        <a:rPr lang="en-US" sz="1000" b="1" kern="1200" dirty="0" smtClean="0">
                          <a:solidFill>
                            <a:schemeClr val="bg1"/>
                          </a:solidFill>
                          <a:latin typeface="+mn-lt"/>
                          <a:ea typeface="+mn-ea"/>
                          <a:cs typeface="+mn-cs"/>
                        </a:rPr>
                        <a:t>Weight</a:t>
                      </a:r>
                      <a:r>
                        <a:rPr lang="en-US" sz="1000" b="1" kern="1200" baseline="0" dirty="0" smtClean="0">
                          <a:solidFill>
                            <a:schemeClr val="bg1"/>
                          </a:solidFill>
                          <a:latin typeface="+mn-lt"/>
                          <a:ea typeface="+mn-ea"/>
                          <a:cs typeface="+mn-cs"/>
                        </a:rPr>
                        <a:t> %</a:t>
                      </a:r>
                      <a:endParaRPr lang="en-US" sz="1000" b="1" kern="1200" dirty="0">
                        <a:solidFill>
                          <a:schemeClr val="bg1"/>
                        </a:solidFill>
                        <a:latin typeface="+mn-lt"/>
                        <a:ea typeface="+mn-ea"/>
                        <a:cs typeface="+mn-cs"/>
                      </a:endParaRPr>
                    </a:p>
                  </a:txBody>
                  <a:tcPr marL="76510" marR="76510" marT="38255" marB="38255" anchor="ctr"/>
                </a:tc>
                <a:tc hMerge="1">
                  <a:txBody>
                    <a:bodyPr/>
                    <a:lstStyle/>
                    <a:p>
                      <a:pPr marL="0" algn="ctr" defTabSz="914400" rtl="0" eaLnBrk="1" latinLnBrk="0" hangingPunct="1"/>
                      <a:endParaRPr lang="en-US" sz="1200" b="1" kern="1200" dirty="0">
                        <a:solidFill>
                          <a:schemeClr val="dk1"/>
                        </a:solidFill>
                        <a:latin typeface="+mn-lt"/>
                        <a:ea typeface="+mn-ea"/>
                        <a:cs typeface="+mn-cs"/>
                      </a:endParaRPr>
                    </a:p>
                  </a:txBody>
                  <a:tcPr anchor="ctr"/>
                </a:tc>
                <a:tc hMerge="1">
                  <a:txBody>
                    <a:bodyPr/>
                    <a:lstStyle/>
                    <a:p>
                      <a:pPr marL="0" algn="ctr" defTabSz="914400" rtl="0" eaLnBrk="1" latinLnBrk="0" hangingPunct="1"/>
                      <a:endParaRPr lang="en-US" sz="1200" b="1" kern="1200" dirty="0">
                        <a:solidFill>
                          <a:schemeClr val="dk1"/>
                        </a:solidFill>
                        <a:latin typeface="+mn-lt"/>
                        <a:ea typeface="+mn-ea"/>
                        <a:cs typeface="+mn-cs"/>
                      </a:endParaRPr>
                    </a:p>
                  </a:txBody>
                  <a:tcPr anchor="ctr"/>
                </a:tc>
                <a:tc hMerge="1">
                  <a:txBody>
                    <a:bodyPr/>
                    <a:lstStyle/>
                    <a:p>
                      <a:endParaRPr lang="en-US"/>
                    </a:p>
                  </a:txBody>
                  <a:tcPr/>
                </a:tc>
                <a:tc hMerge="1">
                  <a:txBody>
                    <a:bodyPr/>
                    <a:lstStyle/>
                    <a:p>
                      <a:endParaRPr lang="en-US"/>
                    </a:p>
                  </a:txBody>
                  <a:tcPr/>
                </a:tc>
                <a:tc hMerge="1">
                  <a:txBody>
                    <a:bodyPr/>
                    <a:lstStyle/>
                    <a:p>
                      <a:pPr marL="0" algn="ctr" defTabSz="914400" rtl="0" eaLnBrk="1" latinLnBrk="0" hangingPunct="1"/>
                      <a:endParaRPr lang="en-US" sz="1200" b="1" kern="1200" dirty="0">
                        <a:solidFill>
                          <a:schemeClr val="dk1"/>
                        </a:solidFill>
                        <a:latin typeface="+mn-lt"/>
                        <a:ea typeface="+mn-ea"/>
                        <a:cs typeface="+mn-cs"/>
                      </a:endParaRPr>
                    </a:p>
                  </a:txBody>
                  <a:tcPr anchor="ctr"/>
                </a:tc>
              </a:tr>
              <a:tr h="310292">
                <a:tc>
                  <a:txBody>
                    <a:bodyPr/>
                    <a:lstStyle/>
                    <a:p>
                      <a:r>
                        <a:rPr lang="en-US" sz="1000" b="1" dirty="0" smtClean="0"/>
                        <a:t>Role and Mission</a:t>
                      </a:r>
                      <a:endParaRPr lang="en-US" sz="1000" b="1" dirty="0"/>
                    </a:p>
                  </a:txBody>
                  <a:tcPr marL="76510" marR="76510" marT="38255" marB="38255" anchor="ctr"/>
                </a:tc>
                <a:tc>
                  <a:txBody>
                    <a:bodyPr/>
                    <a:lstStyle/>
                    <a:p>
                      <a:pPr algn="ctr"/>
                      <a:r>
                        <a:rPr lang="en-US" sz="1000" b="1" dirty="0" smtClean="0"/>
                        <a:t>Group A</a:t>
                      </a:r>
                      <a:endParaRPr lang="en-US" sz="1000" b="1" dirty="0"/>
                    </a:p>
                  </a:txBody>
                  <a:tcPr marL="76510" marR="76510" marT="38255" marB="38255" anchor="ctr"/>
                </a:tc>
                <a:tc>
                  <a:txBody>
                    <a:bodyPr/>
                    <a:lstStyle/>
                    <a:p>
                      <a:pPr algn="ctr"/>
                      <a:r>
                        <a:rPr lang="en-US" sz="1000" b="1" dirty="0" smtClean="0"/>
                        <a:t>Group B</a:t>
                      </a:r>
                      <a:endParaRPr lang="en-US" sz="1000" b="1" dirty="0"/>
                    </a:p>
                  </a:txBody>
                  <a:tcPr marL="76510" marR="76510" marT="38255" marB="38255" anchor="ctr"/>
                </a:tc>
                <a:tc>
                  <a:txBody>
                    <a:bodyPr/>
                    <a:lstStyle/>
                    <a:p>
                      <a:pPr algn="ctr"/>
                      <a:r>
                        <a:rPr lang="en-US" sz="1000" b="1" dirty="0" smtClean="0"/>
                        <a:t>Group C</a:t>
                      </a:r>
                      <a:endParaRPr lang="en-US" sz="1000" b="1" dirty="0"/>
                    </a:p>
                  </a:txBody>
                  <a:tcPr marL="76510" marR="76510" marT="38255" marB="38255" anchor="ctr"/>
                </a:tc>
                <a:tc>
                  <a:txBody>
                    <a:bodyPr/>
                    <a:lstStyle/>
                    <a:p>
                      <a:pPr algn="ctr"/>
                      <a:r>
                        <a:rPr lang="en-US" sz="1000" b="1" dirty="0" smtClean="0"/>
                        <a:t>Group D</a:t>
                      </a:r>
                      <a:endParaRPr lang="en-US" sz="1000" b="1" dirty="0"/>
                    </a:p>
                  </a:txBody>
                  <a:tcPr marL="76510" marR="76510" marT="38255" marB="38255" anchor="ctr"/>
                </a:tc>
                <a:tc>
                  <a:txBody>
                    <a:bodyPr/>
                    <a:lstStyle/>
                    <a:p>
                      <a:pPr algn="ctr"/>
                      <a:r>
                        <a:rPr lang="en-US" sz="1000" b="1" dirty="0" smtClean="0"/>
                        <a:t>Group E</a:t>
                      </a:r>
                      <a:endParaRPr lang="en-US" sz="1000" b="1" dirty="0"/>
                    </a:p>
                  </a:txBody>
                  <a:tcPr marL="76510" marR="76510" marT="38255" marB="38255" anchor="ctr"/>
                </a:tc>
                <a:tc>
                  <a:txBody>
                    <a:bodyPr/>
                    <a:lstStyle/>
                    <a:p>
                      <a:pPr algn="ctr"/>
                      <a:r>
                        <a:rPr lang="en-US" sz="1000" b="1" dirty="0" smtClean="0"/>
                        <a:t>Group F</a:t>
                      </a:r>
                      <a:endParaRPr lang="en-US" sz="1000" b="1" dirty="0"/>
                    </a:p>
                  </a:txBody>
                  <a:tcPr marL="76510" marR="76510" marT="38255" marB="38255" anchor="ctr"/>
                </a:tc>
              </a:tr>
              <a:tr h="310292">
                <a:tc>
                  <a:txBody>
                    <a:bodyPr/>
                    <a:lstStyle/>
                    <a:p>
                      <a:r>
                        <a:rPr lang="en-US" sz="1000" dirty="0" smtClean="0"/>
                        <a:t>Selectivity of the Institution</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Number of Campuses</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Rural or Urban</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Low Student Enrollment</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82551">
                <a:tc>
                  <a:txBody>
                    <a:bodyPr/>
                    <a:lstStyle/>
                    <a:p>
                      <a:r>
                        <a:rPr lang="en-US" sz="1000" dirty="0" smtClean="0"/>
                        <a:t>UG Programs that have a High Cost Per Student</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Research</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82551">
                <a:tc>
                  <a:txBody>
                    <a:bodyPr/>
                    <a:lstStyle/>
                    <a:p>
                      <a:r>
                        <a:rPr lang="en-US" sz="1000" dirty="0" smtClean="0"/>
                        <a:t>Graduate Programs that Have a High Cost Per Student</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Remediation</a:t>
                      </a: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c>
                  <a:txBody>
                    <a:bodyPr/>
                    <a:lstStyle/>
                    <a:p>
                      <a:pPr algn="ctr"/>
                      <a:endParaRPr lang="en-US" sz="1000" dirty="0"/>
                    </a:p>
                  </a:txBody>
                  <a:tcPr marL="76510" marR="76510" marT="38255" marB="38255" anchor="ctr"/>
                </a:tc>
              </a:tr>
              <a:tr h="310292">
                <a:tc>
                  <a:txBody>
                    <a:bodyPr/>
                    <a:lstStyle/>
                    <a:p>
                      <a:r>
                        <a:rPr lang="en-US" sz="1000" dirty="0" smtClean="0"/>
                        <a:t>Total (must equal</a:t>
                      </a:r>
                      <a:r>
                        <a:rPr lang="en-US" sz="1000" baseline="0" dirty="0" smtClean="0"/>
                        <a:t> 100%)</a:t>
                      </a:r>
                      <a:endParaRPr lang="en-US" sz="1000" dirty="0"/>
                    </a:p>
                  </a:txBody>
                  <a:tcPr marL="76510" marR="76510" marT="38255" marB="38255" anchor="ctr"/>
                </a:tc>
                <a:tc>
                  <a:txBody>
                    <a:bodyPr/>
                    <a:lstStyle/>
                    <a:p>
                      <a:pPr algn="ctr"/>
                      <a:r>
                        <a:rPr lang="en-US" sz="1000" dirty="0" smtClean="0"/>
                        <a:t>100%</a:t>
                      </a:r>
                      <a:endParaRPr lang="en-US" sz="1000" dirty="0"/>
                    </a:p>
                  </a:txBody>
                  <a:tcPr marL="76510" marR="76510" marT="38255" marB="38255" anchor="ctr"/>
                </a:tc>
                <a:tc>
                  <a:txBody>
                    <a:bodyPr/>
                    <a:lstStyle/>
                    <a:p>
                      <a:pPr algn="ctr"/>
                      <a:r>
                        <a:rPr lang="en-US" sz="1000" dirty="0" smtClean="0"/>
                        <a:t>100%</a:t>
                      </a:r>
                      <a:endParaRPr lang="en-US" sz="1000" dirty="0"/>
                    </a:p>
                  </a:txBody>
                  <a:tcPr marL="76510" marR="76510" marT="38255" marB="38255" anchor="ctr"/>
                </a:tc>
                <a:tc>
                  <a:txBody>
                    <a:bodyPr/>
                    <a:lstStyle/>
                    <a:p>
                      <a:pPr algn="ctr"/>
                      <a:r>
                        <a:rPr lang="en-US" sz="1000" dirty="0" smtClean="0"/>
                        <a:t>100%</a:t>
                      </a:r>
                      <a:endParaRPr lang="en-US" sz="1000" dirty="0"/>
                    </a:p>
                  </a:txBody>
                  <a:tcPr marL="76510" marR="76510" marT="38255" marB="3825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100%</a:t>
                      </a:r>
                    </a:p>
                  </a:txBody>
                  <a:tcPr marL="76510" marR="76510" marT="38255" marB="3825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100%</a:t>
                      </a:r>
                    </a:p>
                  </a:txBody>
                  <a:tcPr marL="76510" marR="76510" marT="38255" marB="38255" anchor="ctr"/>
                </a:tc>
                <a:tc>
                  <a:txBody>
                    <a:bodyPr/>
                    <a:lstStyle/>
                    <a:p>
                      <a:pPr algn="ctr"/>
                      <a:r>
                        <a:rPr lang="en-US" sz="1000" dirty="0" smtClean="0"/>
                        <a:t>100%</a:t>
                      </a:r>
                      <a:endParaRPr lang="en-US" sz="1000" dirty="0"/>
                    </a:p>
                  </a:txBody>
                  <a:tcPr marL="76510" marR="76510" marT="38255" marB="38255" anchor="ctr"/>
                </a:tc>
              </a:tr>
            </a:tbl>
          </a:graphicData>
        </a:graphic>
      </p:graphicFrame>
    </p:spTree>
    <p:extLst>
      <p:ext uri="{BB962C8B-B14F-4D97-AF65-F5344CB8AC3E}">
        <p14:creationId xmlns:p14="http://schemas.microsoft.com/office/powerpoint/2010/main" val="274677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6"/>
            <a:ext cx="6420329"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Next, weights are applied to the Institutional groupings. This is the point in the model where </a:t>
            </a:r>
            <a:r>
              <a:rPr lang="en-CA" sz="1600" b="1" dirty="0" smtClean="0">
                <a:solidFill>
                  <a:srgbClr val="45C1A4"/>
                </a:solidFill>
                <a:latin typeface="Raleway" panose="020B0003030101060003" pitchFamily="34" charset="0"/>
              </a:rPr>
              <a:t>policy decisions are made</a:t>
            </a:r>
            <a:r>
              <a:rPr lang="en-CA" sz="1600" dirty="0" smtClean="0">
                <a:solidFill>
                  <a:schemeClr val="bg1">
                    <a:lumMod val="65000"/>
                  </a:schemeClr>
                </a:solidFill>
                <a:latin typeface="Raleway" panose="020B0003030101060003" pitchFamily="34" charset="0"/>
              </a:rPr>
              <a:t> to reflect what is important to each group of institutions.</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17</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7507702" y="519522"/>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333380" y="3604915"/>
              <a:ext cx="946294" cy="307776"/>
            </a:xfrm>
            <a:prstGeom prst="rect">
              <a:avLst/>
            </a:prstGeom>
            <a:noFill/>
          </p:spPr>
          <p:txBody>
            <a:bodyPr wrap="none" rtlCol="0">
              <a:spAutoFit/>
            </a:bodyPr>
            <a:lstStyle/>
            <a:p>
              <a:pPr algn="ctr"/>
              <a:r>
                <a:rPr lang="es-HN" sz="900" b="1" dirty="0" smtClean="0">
                  <a:solidFill>
                    <a:schemeClr val="bg1">
                      <a:lumMod val="65000"/>
                    </a:schemeClr>
                  </a:solidFill>
                </a:rPr>
                <a:t>More Rural</a:t>
              </a:r>
              <a:endParaRPr lang="es-HN" sz="900" b="1" dirty="0">
                <a:solidFill>
                  <a:schemeClr val="bg1">
                    <a:lumMod val="65000"/>
                  </a:schemeClr>
                </a:solidFill>
              </a:endParaRPr>
            </a:p>
          </p:txBody>
        </p:sp>
      </p:grpSp>
      <p:sp>
        <p:nvSpPr>
          <p:cNvPr id="79" name="TextBox 78"/>
          <p:cNvSpPr txBox="1"/>
          <p:nvPr/>
        </p:nvSpPr>
        <p:spPr>
          <a:xfrm>
            <a:off x="7621438" y="771550"/>
            <a:ext cx="849913" cy="584775"/>
          </a:xfrm>
          <a:prstGeom prst="rect">
            <a:avLst/>
          </a:prstGeom>
          <a:noFill/>
        </p:spPr>
        <p:txBody>
          <a:bodyPr wrap="none" rtlCol="0">
            <a:spAutoFit/>
          </a:bodyPr>
          <a:lstStyle/>
          <a:p>
            <a:pPr algn="ctr"/>
            <a:r>
              <a:rPr lang="es-HN" sz="1600" b="1" dirty="0" err="1" smtClean="0">
                <a:solidFill>
                  <a:schemeClr val="bg1"/>
                </a:solidFill>
              </a:rPr>
              <a:t>Urban</a:t>
            </a:r>
            <a:r>
              <a:rPr lang="es-HN" sz="1600" b="1" dirty="0" smtClean="0">
                <a:solidFill>
                  <a:schemeClr val="bg1"/>
                </a:solidFill>
              </a:rPr>
              <a:t> /</a:t>
            </a:r>
            <a:br>
              <a:rPr lang="es-HN" sz="1600" b="1" dirty="0" smtClean="0">
                <a:solidFill>
                  <a:schemeClr val="bg1"/>
                </a:solidFill>
              </a:rPr>
            </a:br>
            <a:r>
              <a:rPr lang="es-HN" sz="1600" b="1" dirty="0" smtClean="0">
                <a:solidFill>
                  <a:schemeClr val="bg1"/>
                </a:solidFill>
              </a:rPr>
              <a:t>Rural</a:t>
            </a:r>
            <a:endParaRPr lang="es-HN"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38062712"/>
              </p:ext>
            </p:extLst>
          </p:nvPr>
        </p:nvGraphicFramePr>
        <p:xfrm>
          <a:off x="251520" y="1851670"/>
          <a:ext cx="8712970" cy="2677160"/>
        </p:xfrm>
        <a:graphic>
          <a:graphicData uri="http://schemas.openxmlformats.org/drawingml/2006/table">
            <a:tbl>
              <a:tblPr firstRow="1" bandRow="1">
                <a:tableStyleId>{5C22544A-7EE6-4342-B048-85BDC9FD1C3A}</a:tableStyleId>
              </a:tblPr>
              <a:tblGrid>
                <a:gridCol w="2160241"/>
                <a:gridCol w="1324947"/>
                <a:gridCol w="1195333"/>
                <a:gridCol w="2289855"/>
                <a:gridCol w="1742594"/>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Population of Home County</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Urban/</a:t>
                      </a:r>
                      <a:br>
                        <a:rPr lang="en-US" sz="1600" dirty="0" smtClean="0">
                          <a:latin typeface="Raleway" panose="020B0003030101060003" pitchFamily="34" charset="0"/>
                        </a:rPr>
                      </a:br>
                      <a:r>
                        <a:rPr lang="en-US" sz="1600" dirty="0" smtClean="0">
                          <a:latin typeface="Raleway" panose="020B0003030101060003" pitchFamily="34" charset="0"/>
                        </a:rPr>
                        <a:t>Rural Score</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Group</a:t>
                      </a:r>
                      <a:r>
                        <a:rPr lang="en-US" sz="1600" baseline="0" dirty="0" smtClean="0">
                          <a:latin typeface="Raleway" panose="020B0003030101060003" pitchFamily="34" charset="0"/>
                        </a:rPr>
                        <a:t> Weights</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Weighted Score</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607,070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7.40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0.74</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469,193</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28.67</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2.86</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310,048</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53.22</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269,785</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59.43</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5%</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2.97</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15,507</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98.66</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19.73</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27325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7"/>
            <a:ext cx="6420329"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Using Low Enrollment as a second example, weights are applied to</a:t>
            </a:r>
          </a:p>
          <a:p>
            <a:pPr algn="l" defTabSz="1088232"/>
            <a:r>
              <a:rPr lang="en-CA" sz="1600" dirty="0" smtClean="0">
                <a:solidFill>
                  <a:schemeClr val="bg1">
                    <a:lumMod val="65000"/>
                  </a:schemeClr>
                </a:solidFill>
                <a:latin typeface="Raleway" panose="020B0003030101060003" pitchFamily="34" charset="0"/>
              </a:rPr>
              <a:t>each factor based on their institutional groupings. </a:t>
            </a:r>
            <a:endParaRPr lang="en-CA" sz="1600"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18</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7507702" y="519522"/>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230481" y="3604915"/>
              <a:ext cx="1152100" cy="307776"/>
            </a:xfrm>
            <a:prstGeom prst="rect">
              <a:avLst/>
            </a:prstGeom>
            <a:noFill/>
          </p:spPr>
          <p:txBody>
            <a:bodyPr wrap="none" rtlCol="0">
              <a:spAutoFit/>
            </a:bodyPr>
            <a:lstStyle/>
            <a:p>
              <a:pPr algn="ctr"/>
              <a:r>
                <a:rPr lang="es-HN" sz="900" b="1" dirty="0" err="1" smtClean="0">
                  <a:solidFill>
                    <a:schemeClr val="bg1">
                      <a:lumMod val="65000"/>
                    </a:schemeClr>
                  </a:solidFill>
                </a:rPr>
                <a:t>Low</a:t>
              </a:r>
              <a:r>
                <a:rPr lang="es-HN" sz="900" b="1" dirty="0" smtClean="0">
                  <a:solidFill>
                    <a:schemeClr val="bg1">
                      <a:lumMod val="65000"/>
                    </a:schemeClr>
                  </a:solidFill>
                </a:rPr>
                <a:t> FTE </a:t>
              </a:r>
              <a:r>
                <a:rPr lang="es-HN" sz="900" b="1" dirty="0" err="1" smtClean="0">
                  <a:solidFill>
                    <a:schemeClr val="bg1">
                      <a:lumMod val="65000"/>
                    </a:schemeClr>
                  </a:solidFill>
                </a:rPr>
                <a:t>Count</a:t>
              </a:r>
              <a:endParaRPr lang="es-HN" sz="900" b="1" dirty="0">
                <a:solidFill>
                  <a:schemeClr val="bg1">
                    <a:lumMod val="65000"/>
                  </a:schemeClr>
                </a:solidFill>
              </a:endParaRPr>
            </a:p>
          </p:txBody>
        </p:sp>
      </p:grpSp>
      <p:sp>
        <p:nvSpPr>
          <p:cNvPr id="79" name="TextBox 78"/>
          <p:cNvSpPr txBox="1"/>
          <p:nvPr/>
        </p:nvSpPr>
        <p:spPr>
          <a:xfrm>
            <a:off x="7484189" y="771550"/>
            <a:ext cx="1124411" cy="584775"/>
          </a:xfrm>
          <a:prstGeom prst="rect">
            <a:avLst/>
          </a:prstGeom>
          <a:noFill/>
        </p:spPr>
        <p:txBody>
          <a:bodyPr wrap="none" rtlCol="0">
            <a:spAutoFit/>
          </a:bodyPr>
          <a:lstStyle/>
          <a:p>
            <a:pPr algn="ctr"/>
            <a:r>
              <a:rPr lang="es-HN" sz="1600" b="1" dirty="0" err="1" smtClean="0">
                <a:solidFill>
                  <a:schemeClr val="bg1"/>
                </a:solidFill>
              </a:rPr>
              <a:t>Low</a:t>
            </a:r>
            <a:endParaRPr lang="es-HN" sz="1600" b="1" dirty="0" smtClean="0">
              <a:solidFill>
                <a:schemeClr val="bg1"/>
              </a:solidFill>
            </a:endParaRPr>
          </a:p>
          <a:p>
            <a:pPr algn="ctr"/>
            <a:r>
              <a:rPr lang="es-HN" sz="1600" b="1" dirty="0" err="1" smtClean="0">
                <a:solidFill>
                  <a:schemeClr val="bg1"/>
                </a:solidFill>
              </a:rPr>
              <a:t>Enrollment</a:t>
            </a:r>
            <a:endParaRPr lang="es-HN"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52482836"/>
              </p:ext>
            </p:extLst>
          </p:nvPr>
        </p:nvGraphicFramePr>
        <p:xfrm>
          <a:off x="251520" y="1851670"/>
          <a:ext cx="8712970" cy="2677160"/>
        </p:xfrm>
        <a:graphic>
          <a:graphicData uri="http://schemas.openxmlformats.org/drawingml/2006/table">
            <a:tbl>
              <a:tblPr firstRow="1" bandRow="1">
                <a:tableStyleId>{5C22544A-7EE6-4342-B048-85BDC9FD1C3A}</a:tableStyleId>
              </a:tblPr>
              <a:tblGrid>
                <a:gridCol w="2160241"/>
                <a:gridCol w="1324947"/>
                <a:gridCol w="1195333"/>
                <a:gridCol w="2289855"/>
                <a:gridCol w="1742594"/>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FTE Enrollment Count</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Low</a:t>
                      </a:r>
                      <a:r>
                        <a:rPr lang="en-US" sz="1600" baseline="0" dirty="0" smtClean="0">
                          <a:latin typeface="Raleway" panose="020B0003030101060003" pitchFamily="34" charset="0"/>
                        </a:rPr>
                        <a:t> Enroll. Score</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Low Enrollment Group</a:t>
                      </a:r>
                      <a:r>
                        <a:rPr lang="en-US" sz="1600" baseline="0" dirty="0" smtClean="0">
                          <a:latin typeface="Raleway" panose="020B0003030101060003" pitchFamily="34" charset="0"/>
                        </a:rPr>
                        <a:t> Weights</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Low Enrollment Weighted Score</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11,806</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64.90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6.49</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20,527</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36.80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3.68</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31,945</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13,070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60.83</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2,301</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95.54</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30%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28.66</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5516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7"/>
            <a:ext cx="6420329"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Using research as a final example of a factor, institutions without research in their mission would elect to weight this metric at zero.</a:t>
            </a:r>
            <a:endParaRPr lang="en-CA" sz="1600"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19</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7507702" y="519522"/>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149410" y="3604915"/>
              <a:ext cx="1314250" cy="307776"/>
            </a:xfrm>
            <a:prstGeom prst="rect">
              <a:avLst/>
            </a:prstGeom>
            <a:noFill/>
          </p:spPr>
          <p:txBody>
            <a:bodyPr wrap="none" rtlCol="0">
              <a:spAutoFit/>
            </a:bodyPr>
            <a:lstStyle/>
            <a:p>
              <a:pPr algn="ctr"/>
              <a:r>
                <a:rPr lang="es-HN" sz="900" b="1" dirty="0" err="1" smtClean="0">
                  <a:solidFill>
                    <a:schemeClr val="bg1">
                      <a:lumMod val="65000"/>
                    </a:schemeClr>
                  </a:solidFill>
                </a:rPr>
                <a:t>Research</a:t>
              </a:r>
              <a:r>
                <a:rPr lang="es-HN" sz="900" b="1" dirty="0" smtClean="0">
                  <a:solidFill>
                    <a:schemeClr val="bg1">
                      <a:lumMod val="65000"/>
                    </a:schemeClr>
                  </a:solidFill>
                </a:rPr>
                <a:t> </a:t>
              </a:r>
              <a:r>
                <a:rPr lang="es-HN" sz="900" b="1" dirty="0" err="1" smtClean="0">
                  <a:solidFill>
                    <a:schemeClr val="bg1">
                      <a:lumMod val="65000"/>
                    </a:schemeClr>
                  </a:solidFill>
                </a:rPr>
                <a:t>Activity</a:t>
              </a:r>
              <a:endParaRPr lang="es-HN" sz="900" b="1" dirty="0">
                <a:solidFill>
                  <a:schemeClr val="bg1">
                    <a:lumMod val="65000"/>
                  </a:schemeClr>
                </a:solidFill>
              </a:endParaRPr>
            </a:p>
          </p:txBody>
        </p:sp>
      </p:grpSp>
      <p:sp>
        <p:nvSpPr>
          <p:cNvPr id="79" name="TextBox 78"/>
          <p:cNvSpPr txBox="1"/>
          <p:nvPr/>
        </p:nvSpPr>
        <p:spPr>
          <a:xfrm>
            <a:off x="7569886" y="937052"/>
            <a:ext cx="953018" cy="338554"/>
          </a:xfrm>
          <a:prstGeom prst="rect">
            <a:avLst/>
          </a:prstGeom>
          <a:noFill/>
        </p:spPr>
        <p:txBody>
          <a:bodyPr wrap="none" rtlCol="0">
            <a:spAutoFit/>
          </a:bodyPr>
          <a:lstStyle/>
          <a:p>
            <a:pPr algn="ctr"/>
            <a:r>
              <a:rPr lang="es-HN" sz="1600" b="1" dirty="0" err="1" smtClean="0">
                <a:solidFill>
                  <a:schemeClr val="bg1"/>
                </a:solidFill>
              </a:rPr>
              <a:t>Research</a:t>
            </a:r>
            <a:endParaRPr lang="es-HN"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554217760"/>
              </p:ext>
            </p:extLst>
          </p:nvPr>
        </p:nvGraphicFramePr>
        <p:xfrm>
          <a:off x="251520" y="1851670"/>
          <a:ext cx="8712970" cy="2677160"/>
        </p:xfrm>
        <a:graphic>
          <a:graphicData uri="http://schemas.openxmlformats.org/drawingml/2006/table">
            <a:tbl>
              <a:tblPr firstRow="1" bandRow="1">
                <a:tableStyleId>{5C22544A-7EE6-4342-B048-85BDC9FD1C3A}</a:tableStyleId>
              </a:tblPr>
              <a:tblGrid>
                <a:gridCol w="2160241"/>
                <a:gridCol w="1324947"/>
                <a:gridCol w="1195333"/>
                <a:gridCol w="2289855"/>
                <a:gridCol w="1742594"/>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Research</a:t>
                      </a:r>
                      <a:r>
                        <a:rPr lang="en-US" sz="1600" baseline="0" dirty="0" smtClean="0">
                          <a:latin typeface="Raleway" panose="020B0003030101060003" pitchFamily="34" charset="0"/>
                        </a:rPr>
                        <a:t> $ / FTE Faculty</a:t>
                      </a:r>
                      <a:endParaRPr lang="en-US" sz="1600" dirty="0">
                        <a:latin typeface="Raleway" panose="020B0003030101060003" pitchFamily="34" charset="0"/>
                      </a:endParaRPr>
                    </a:p>
                  </a:txBody>
                  <a:tcPr anchor="ctr"/>
                </a:tc>
                <a:tc>
                  <a:txBody>
                    <a:bodyPr/>
                    <a:lstStyle/>
                    <a:p>
                      <a:pPr algn="ctr"/>
                      <a:r>
                        <a:rPr lang="en-US" sz="1600" baseline="0" dirty="0" smtClean="0">
                          <a:latin typeface="Raleway" panose="020B0003030101060003" pitchFamily="34" charset="0"/>
                        </a:rPr>
                        <a:t>Research Score</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Research</a:t>
                      </a:r>
                      <a:r>
                        <a:rPr lang="en-US" sz="1600" baseline="0" dirty="0" smtClean="0">
                          <a:latin typeface="Raleway" panose="020B0003030101060003" pitchFamily="34" charset="0"/>
                        </a:rPr>
                        <a:t> </a:t>
                      </a:r>
                      <a:r>
                        <a:rPr lang="en-US" sz="1600" dirty="0" smtClean="0">
                          <a:latin typeface="Raleway" panose="020B0003030101060003" pitchFamily="34" charset="0"/>
                        </a:rPr>
                        <a:t>Group</a:t>
                      </a:r>
                      <a:r>
                        <a:rPr lang="en-US" sz="1600" baseline="0" dirty="0" smtClean="0">
                          <a:latin typeface="Raleway" panose="020B0003030101060003" pitchFamily="34" charset="0"/>
                        </a:rPr>
                        <a:t> Weights</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Research Weighted Score</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85.0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94.13</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28.24</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3.70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4.10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10%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0.41</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9661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169264952"/>
              </p:ext>
            </p:extLst>
          </p:nvPr>
        </p:nvGraphicFramePr>
        <p:xfrm>
          <a:off x="5436096" y="1851670"/>
          <a:ext cx="3485188" cy="2677160"/>
        </p:xfrm>
        <a:graphic>
          <a:graphicData uri="http://schemas.openxmlformats.org/drawingml/2006/table">
            <a:tbl>
              <a:tblPr firstRow="1" bandRow="1">
                <a:tableStyleId>{5C22544A-7EE6-4342-B048-85BDC9FD1C3A}</a:tableStyleId>
              </a:tblPr>
              <a:tblGrid>
                <a:gridCol w="2160241"/>
                <a:gridCol w="1324947"/>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i="0" u="sng" dirty="0" smtClean="0">
                          <a:latin typeface="Raleway" panose="020B0003030101060003" pitchFamily="34" charset="0"/>
                        </a:rPr>
                        <a:t>Sum of Weighted</a:t>
                      </a:r>
                      <a:r>
                        <a:rPr lang="en-US" sz="1600" i="0" u="sng" baseline="0" dirty="0" smtClean="0">
                          <a:latin typeface="Raleway" panose="020B0003030101060003" pitchFamily="34" charset="0"/>
                        </a:rPr>
                        <a:t> Scores</a:t>
                      </a:r>
                      <a:endParaRPr lang="en-US" sz="1600" i="0" u="sng"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16.08</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18.93</a:t>
                      </a:r>
                    </a:p>
                  </a:txBody>
                  <a:tcPr>
                    <a:solidFill>
                      <a:schemeClr val="bg1">
                        <a:lumMod val="85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52.92</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24.45</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53.08</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298919368"/>
              </p:ext>
            </p:extLst>
          </p:nvPr>
        </p:nvGraphicFramePr>
        <p:xfrm>
          <a:off x="4139952" y="1851670"/>
          <a:ext cx="3485188" cy="2677160"/>
        </p:xfrm>
        <a:graphic>
          <a:graphicData uri="http://schemas.openxmlformats.org/drawingml/2006/table">
            <a:tbl>
              <a:tblPr firstRow="1" bandRow="1">
                <a:tableStyleId>{5C22544A-7EE6-4342-B048-85BDC9FD1C3A}</a:tableStyleId>
              </a:tblPr>
              <a:tblGrid>
                <a:gridCol w="2160241"/>
                <a:gridCol w="1324947"/>
              </a:tblGrid>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tc>
                <a:tc>
                  <a:txBody>
                    <a:bodyPr/>
                    <a:lstStyle/>
                    <a:p>
                      <a:pPr algn="ctr"/>
                      <a:r>
                        <a:rPr lang="en-US" sz="1600" i="1" dirty="0" err="1" smtClean="0">
                          <a:latin typeface="Raleway" panose="020B0003030101060003" pitchFamily="34" charset="0"/>
                        </a:rPr>
                        <a:t>Factor..X</a:t>
                      </a:r>
                      <a:r>
                        <a:rPr lang="en-US" sz="1600" i="1" dirty="0" smtClean="0">
                          <a:latin typeface="Raleway" panose="020B0003030101060003" pitchFamily="34" charset="0"/>
                        </a:rPr>
                        <a:t> Weighted Score(s)</a:t>
                      </a:r>
                      <a:endParaRPr lang="en-US" sz="1600" i="1" dirty="0">
                        <a:latin typeface="Raleway" panose="020B0003030101060003" pitchFamily="34" charset="0"/>
                      </a:endParaRPr>
                    </a:p>
                  </a:txBody>
                  <a:tcPr anchor="ct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8.85</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12.39</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24.68</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21.17</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4.69</a:t>
                      </a:r>
                      <a:endParaRPr lang="en-US" sz="1600" dirty="0">
                        <a:latin typeface="Arial" panose="020B0604020202020204" pitchFamily="34" charset="0"/>
                        <a:cs typeface="Arial" panose="020B0604020202020204" pitchFamily="34" charset="0"/>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914843300"/>
              </p:ext>
            </p:extLst>
          </p:nvPr>
        </p:nvGraphicFramePr>
        <p:xfrm>
          <a:off x="2843808" y="1851670"/>
          <a:ext cx="3485188" cy="2677160"/>
        </p:xfrm>
        <a:graphic>
          <a:graphicData uri="http://schemas.openxmlformats.org/drawingml/2006/table">
            <a:tbl>
              <a:tblPr firstRow="1" bandRow="1">
                <a:tableStyleId>{5C22544A-7EE6-4342-B048-85BDC9FD1C3A}</a:tableStyleId>
              </a:tblPr>
              <a:tblGrid>
                <a:gridCol w="2160241"/>
                <a:gridCol w="1324947"/>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Research Weighted Score</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28.24</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0.41</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647177955"/>
              </p:ext>
            </p:extLst>
          </p:nvPr>
        </p:nvGraphicFramePr>
        <p:xfrm>
          <a:off x="1547664" y="1851670"/>
          <a:ext cx="3485188" cy="2677160"/>
        </p:xfrm>
        <a:graphic>
          <a:graphicData uri="http://schemas.openxmlformats.org/drawingml/2006/table">
            <a:tbl>
              <a:tblPr firstRow="1" bandRow="1">
                <a:tableStyleId>{5C22544A-7EE6-4342-B048-85BDC9FD1C3A}</a:tableStyleId>
              </a:tblPr>
              <a:tblGrid>
                <a:gridCol w="2160241"/>
                <a:gridCol w="1324947"/>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Low Enroll.</a:t>
                      </a:r>
                      <a:br>
                        <a:rPr lang="en-US" sz="1600" dirty="0" smtClean="0">
                          <a:latin typeface="Raleway" panose="020B0003030101060003" pitchFamily="34" charset="0"/>
                        </a:rPr>
                      </a:br>
                      <a:r>
                        <a:rPr lang="en-US" sz="1600" dirty="0" smtClean="0">
                          <a:latin typeface="Raleway" panose="020B0003030101060003" pitchFamily="34" charset="0"/>
                        </a:rPr>
                        <a:t>Weighted Score</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6.49</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3.68</a:t>
                      </a:r>
                    </a:p>
                  </a:txBody>
                  <a:tcPr>
                    <a:solidFill>
                      <a:schemeClr val="accent2">
                        <a:lumMod val="40000"/>
                        <a:lumOff val="60000"/>
                      </a:schemeClr>
                    </a:solidFill>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28.66</a:t>
                      </a:r>
                      <a:endParaRPr lang="en-US" sz="1600" dirty="0">
                        <a:latin typeface="Arial" panose="020B0604020202020204" pitchFamily="34" charset="0"/>
                        <a:cs typeface="Arial" panose="020B0604020202020204" pitchFamily="34" charset="0"/>
                      </a:endParaRPr>
                    </a:p>
                  </a:txBody>
                  <a:tcPr/>
                </a:tc>
              </a:tr>
            </a:tbl>
          </a:graphicData>
        </a:graphic>
      </p:graphicFrame>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7"/>
            <a:ext cx="6724988"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The (example) weighted scores are then </a:t>
            </a:r>
            <a:r>
              <a:rPr lang="en-CA" sz="1600" b="1" dirty="0" smtClean="0">
                <a:solidFill>
                  <a:srgbClr val="45C1A4"/>
                </a:solidFill>
                <a:latin typeface="Raleway" panose="020B0003030101060003" pitchFamily="34" charset="0"/>
              </a:rPr>
              <a:t>added up for each institution</a:t>
            </a:r>
            <a:r>
              <a:rPr lang="en-CA" sz="1600" dirty="0" smtClean="0">
                <a:solidFill>
                  <a:schemeClr val="bg1">
                    <a:lumMod val="65000"/>
                  </a:schemeClr>
                </a:solidFill>
                <a:latin typeface="Raleway" panose="020B0003030101060003" pitchFamily="34" charset="0"/>
              </a:rPr>
              <a:t> across all of the Role and Mission factors. </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20</a:t>
            </a:r>
            <a:endParaRPr lang="en-US" sz="1200" b="1" dirty="0"/>
          </a:p>
        </p:txBody>
      </p:sp>
      <p:graphicFrame>
        <p:nvGraphicFramePr>
          <p:cNvPr id="2" name="Table 1"/>
          <p:cNvGraphicFramePr>
            <a:graphicFrameLocks noGrp="1"/>
          </p:cNvGraphicFramePr>
          <p:nvPr>
            <p:extLst>
              <p:ext uri="{D42A27DB-BD31-4B8C-83A1-F6EECF244321}">
                <p14:modId xmlns:p14="http://schemas.microsoft.com/office/powerpoint/2010/main" val="517336382"/>
              </p:ext>
            </p:extLst>
          </p:nvPr>
        </p:nvGraphicFramePr>
        <p:xfrm>
          <a:off x="323527" y="1851670"/>
          <a:ext cx="3426669" cy="2686485"/>
        </p:xfrm>
        <a:graphic>
          <a:graphicData uri="http://schemas.openxmlformats.org/drawingml/2006/table">
            <a:tbl>
              <a:tblPr firstRow="1" bandRow="1">
                <a:tableStyleId>{5C22544A-7EE6-4342-B048-85BDC9FD1C3A}</a:tableStyleId>
              </a:tblPr>
              <a:tblGrid>
                <a:gridCol w="1982370"/>
                <a:gridCol w="1444299"/>
              </a:tblGrid>
              <a:tr h="822082">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Urban/Rural</a:t>
                      </a:r>
                    </a:p>
                    <a:p>
                      <a:pPr algn="ctr"/>
                      <a:r>
                        <a:rPr lang="en-US" sz="1600" dirty="0" smtClean="0">
                          <a:latin typeface="Raleway" panose="020B0003030101060003" pitchFamily="34" charset="0"/>
                        </a:rPr>
                        <a:t>Weighted Score</a:t>
                      </a:r>
                      <a:endParaRPr lang="en-US" sz="1600" dirty="0">
                        <a:latin typeface="Raleway" panose="020B0003030101060003" pitchFamily="34" charset="0"/>
                      </a:endParaRPr>
                    </a:p>
                  </a:txBody>
                  <a:tcPr anchor="ctr"/>
                </a:tc>
              </a:tr>
              <a:tr h="37039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0.74</a:t>
                      </a:r>
                      <a:endParaRPr lang="en-US" sz="16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7039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2.86</a:t>
                      </a:r>
                    </a:p>
                  </a:txBody>
                  <a:tcPr>
                    <a:solidFill>
                      <a:schemeClr val="accent2">
                        <a:lumMod val="40000"/>
                        <a:lumOff val="60000"/>
                      </a:schemeClr>
                    </a:solidFill>
                  </a:tcPr>
                </a:tc>
              </a:tr>
              <a:tr h="37039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0.00</a:t>
                      </a:r>
                      <a:endParaRPr lang="en-US"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81964">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2.97</a:t>
                      </a:r>
                      <a:endParaRPr lang="en-US" sz="1600" dirty="0">
                        <a:latin typeface="Arial" panose="020B0604020202020204" pitchFamily="34" charset="0"/>
                        <a:cs typeface="Arial" panose="020B0604020202020204" pitchFamily="34" charset="0"/>
                      </a:endParaRPr>
                    </a:p>
                  </a:txBody>
                  <a:tcPr>
                    <a:solidFill>
                      <a:schemeClr val="accent5">
                        <a:lumMod val="60000"/>
                        <a:lumOff val="40000"/>
                      </a:schemeClr>
                    </a:solidFill>
                  </a:tcPr>
                </a:tc>
              </a:tr>
              <a:tr h="370391">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19.73</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7659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7527061" cy="323165"/>
          </a:xfrm>
          <a:prstGeom prst="rect">
            <a:avLst/>
          </a:prstGeom>
          <a:noFill/>
          <a:ln w="9525">
            <a:noFill/>
            <a:miter lim="800000"/>
            <a:headEnd/>
            <a:tailEnd/>
          </a:ln>
        </p:spPr>
        <p:txBody>
          <a:bodyPr wrap="none" lIns="45720" tIns="22860" rIns="45720" bIns="22860">
            <a:spAutoFit/>
          </a:bodyPr>
          <a:lstStyle/>
          <a:p>
            <a:pPr defTabSz="1088232"/>
            <a:r>
              <a:rPr lang="en-CA" spc="-150" dirty="0" smtClean="0">
                <a:solidFill>
                  <a:schemeClr val="tx1">
                    <a:lumMod val="50000"/>
                    <a:lumOff val="50000"/>
                  </a:schemeClr>
                </a:solidFill>
                <a:latin typeface="Raleway" panose="020B0003030101060003" pitchFamily="34" charset="0"/>
              </a:rPr>
              <a:t>STATE </a:t>
            </a:r>
            <a:r>
              <a:rPr lang="en-CA" spc="-150" dirty="0">
                <a:solidFill>
                  <a:schemeClr val="tx1">
                    <a:lumMod val="50000"/>
                    <a:lumOff val="50000"/>
                  </a:schemeClr>
                </a:solidFill>
                <a:latin typeface="Raleway" panose="020B0003030101060003" pitchFamily="34" charset="0"/>
              </a:rPr>
              <a:t>OPERATING FUNDS FOR PUBLIC INSTITUTIONS OF HIGHER </a:t>
            </a:r>
            <a:r>
              <a:rPr lang="en-CA" spc="-150" dirty="0" smtClean="0">
                <a:solidFill>
                  <a:schemeClr val="tx1">
                    <a:lumMod val="50000"/>
                    <a:lumOff val="50000"/>
                  </a:schemeClr>
                </a:solidFill>
                <a:latin typeface="Raleway" panose="020B0003030101060003" pitchFamily="34" charset="0"/>
              </a:rPr>
              <a:t>EDUCATION</a:t>
            </a:r>
            <a:endParaRPr lang="en-CA"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17574"/>
            <a:ext cx="6724988" cy="1031051"/>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Total available funds are first determined by taking the current year’s appropriation for Higher Education and multiplying it by a </a:t>
            </a:r>
            <a:r>
              <a:rPr lang="en-CA" sz="1600" b="1" dirty="0" smtClean="0">
                <a:solidFill>
                  <a:srgbClr val="45C1A4"/>
                </a:solidFill>
                <a:latin typeface="Raleway" panose="020B0003030101060003" pitchFamily="34" charset="0"/>
              </a:rPr>
              <a:t>percentage increase/decrease</a:t>
            </a:r>
            <a:r>
              <a:rPr lang="en-CA" sz="1600" dirty="0" smtClean="0">
                <a:solidFill>
                  <a:schemeClr val="bg1">
                    <a:lumMod val="65000"/>
                  </a:schemeClr>
                </a:solidFill>
                <a:latin typeface="Raleway" panose="020B0003030101060003" pitchFamily="34" charset="0"/>
              </a:rPr>
              <a:t>. This percentage is a </a:t>
            </a:r>
            <a:r>
              <a:rPr lang="en-CA" sz="1600" b="1" dirty="0" smtClean="0">
                <a:solidFill>
                  <a:srgbClr val="45C1A4"/>
                </a:solidFill>
                <a:latin typeface="Raleway" panose="020B0003030101060003" pitchFamily="34" charset="0"/>
              </a:rPr>
              <a:t>policy variable </a:t>
            </a:r>
            <a:r>
              <a:rPr lang="en-CA" sz="1600" dirty="0" smtClean="0">
                <a:solidFill>
                  <a:schemeClr val="bg1">
                    <a:lumMod val="65000"/>
                  </a:schemeClr>
                </a:solidFill>
                <a:latin typeface="Raleway" panose="020B0003030101060003" pitchFamily="34" charset="0"/>
              </a:rPr>
              <a:t>set annually through the state budget process.</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02</a:t>
            </a:r>
            <a:endParaRPr lang="en-US" sz="1200" b="1" dirty="0"/>
          </a:p>
        </p:txBody>
      </p:sp>
      <p:sp>
        <p:nvSpPr>
          <p:cNvPr id="5" name="Oval 4"/>
          <p:cNvSpPr/>
          <p:nvPr/>
        </p:nvSpPr>
        <p:spPr>
          <a:xfrm>
            <a:off x="3454009" y="2463397"/>
            <a:ext cx="1766063" cy="1765538"/>
          </a:xfrm>
          <a:prstGeom prst="ellipse">
            <a:avLst/>
          </a:prstGeom>
          <a:solidFill>
            <a:schemeClr val="accent5">
              <a:lumMod val="5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3068467" y="3060349"/>
            <a:ext cx="2124568" cy="560606"/>
            <a:chOff x="2462034" y="3959853"/>
            <a:chExt cx="2332431" cy="615637"/>
          </a:xfrm>
        </p:grpSpPr>
        <p:sp>
          <p:nvSpPr>
            <p:cNvPr id="59" name="Text Box 7"/>
            <p:cNvSpPr txBox="1">
              <a:spLocks noChangeArrowheads="1"/>
            </p:cNvSpPr>
            <p:nvPr/>
          </p:nvSpPr>
          <p:spPr bwMode="auto">
            <a:xfrm>
              <a:off x="2462034" y="4051607"/>
              <a:ext cx="101438" cy="523883"/>
            </a:xfrm>
            <a:prstGeom prst="rect">
              <a:avLst/>
            </a:prstGeom>
            <a:noFill/>
            <a:ln w="9525">
              <a:noFill/>
              <a:miter lim="800000"/>
              <a:headEnd/>
              <a:tailEnd/>
            </a:ln>
          </p:spPr>
          <p:txBody>
            <a:bodyPr wrap="none" lIns="45720" tIns="22860" rIns="45720" bIns="22860">
              <a:spAutoFit/>
            </a:bodyPr>
            <a:lstStyle/>
            <a:p>
              <a:pPr algn="l" defTabSz="1088232"/>
              <a:endParaRPr lang="en-CA" sz="2800" b="1" spc="-150" dirty="0">
                <a:solidFill>
                  <a:schemeClr val="bg1"/>
                </a:solidFill>
                <a:latin typeface="Raleway" panose="020B0003030101060003" pitchFamily="34" charset="0"/>
              </a:endParaRPr>
            </a:p>
          </p:txBody>
        </p:sp>
        <p:sp>
          <p:nvSpPr>
            <p:cNvPr id="60" name="Text Box 7"/>
            <p:cNvSpPr txBox="1">
              <a:spLocks noChangeArrowheads="1"/>
            </p:cNvSpPr>
            <p:nvPr/>
          </p:nvSpPr>
          <p:spPr bwMode="auto">
            <a:xfrm>
              <a:off x="2961418" y="3959853"/>
              <a:ext cx="1833047" cy="591481"/>
            </a:xfrm>
            <a:prstGeom prst="rect">
              <a:avLst/>
            </a:prstGeom>
            <a:noFill/>
            <a:ln w="9525">
              <a:noFill/>
              <a:miter lim="800000"/>
              <a:headEnd/>
              <a:tailEnd/>
            </a:ln>
          </p:spPr>
          <p:txBody>
            <a:bodyPr wrap="none" lIns="45720" tIns="22860" rIns="45720" bIns="22860">
              <a:spAutoFit/>
            </a:bodyPr>
            <a:lstStyle/>
            <a:p>
              <a:pPr algn="ctr" defTabSz="1088232"/>
              <a:r>
                <a:rPr lang="en-CA" sz="1600" b="1" spc="-150" dirty="0" smtClean="0">
                  <a:solidFill>
                    <a:schemeClr val="bg1"/>
                  </a:solidFill>
                  <a:latin typeface="Raleway" panose="020B0003030101060003" pitchFamily="34" charset="0"/>
                </a:rPr>
                <a:t>CURRENT YEAR</a:t>
              </a:r>
            </a:p>
            <a:p>
              <a:pPr algn="ctr" defTabSz="1088232"/>
              <a:r>
                <a:rPr lang="en-CA" sz="1600" b="1" spc="-150" dirty="0" smtClean="0">
                  <a:solidFill>
                    <a:schemeClr val="bg1"/>
                  </a:solidFill>
                  <a:latin typeface="Raleway" panose="020B0003030101060003" pitchFamily="34" charset="0"/>
                </a:rPr>
                <a:t>AVAILABLE FUNDS</a:t>
              </a:r>
              <a:endParaRPr lang="en-CA" sz="1600" b="1" spc="-150" dirty="0">
                <a:solidFill>
                  <a:schemeClr val="bg1"/>
                </a:solidFill>
                <a:latin typeface="Raleway" panose="020B0003030101060003" pitchFamily="34" charset="0"/>
              </a:endParaRPr>
            </a:p>
          </p:txBody>
        </p:sp>
      </p:gr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12" name="Oval 11"/>
          <p:cNvSpPr/>
          <p:nvPr/>
        </p:nvSpPr>
        <p:spPr>
          <a:xfrm>
            <a:off x="4932040" y="2391092"/>
            <a:ext cx="861715" cy="861459"/>
          </a:xfrm>
          <a:prstGeom prst="ellipse">
            <a:avLst/>
          </a:prstGeom>
          <a:solidFill>
            <a:schemeClr val="accent1">
              <a:lumMod val="75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4947240" y="2521740"/>
            <a:ext cx="932812" cy="902464"/>
            <a:chOff x="1539396" y="3584437"/>
            <a:chExt cx="1024076" cy="991053"/>
          </a:xfrm>
        </p:grpSpPr>
        <p:sp>
          <p:nvSpPr>
            <p:cNvPr id="14" name="Text Box 7"/>
            <p:cNvSpPr txBox="1">
              <a:spLocks noChangeArrowheads="1"/>
            </p:cNvSpPr>
            <p:nvPr/>
          </p:nvSpPr>
          <p:spPr bwMode="auto">
            <a:xfrm>
              <a:off x="2462034" y="4051607"/>
              <a:ext cx="101438" cy="523883"/>
            </a:xfrm>
            <a:prstGeom prst="rect">
              <a:avLst/>
            </a:prstGeom>
            <a:noFill/>
            <a:ln w="9525">
              <a:noFill/>
              <a:miter lim="800000"/>
              <a:headEnd/>
              <a:tailEnd/>
            </a:ln>
          </p:spPr>
          <p:txBody>
            <a:bodyPr wrap="none" lIns="45720" tIns="22860" rIns="45720" bIns="22860">
              <a:spAutoFit/>
            </a:bodyPr>
            <a:lstStyle/>
            <a:p>
              <a:pPr algn="l" defTabSz="1088232"/>
              <a:endParaRPr lang="en-CA" sz="2800" b="1" spc="-150" dirty="0">
                <a:solidFill>
                  <a:schemeClr val="bg1"/>
                </a:solidFill>
                <a:latin typeface="Raleway" panose="020B0003030101060003" pitchFamily="34" charset="0"/>
              </a:endParaRPr>
            </a:p>
          </p:txBody>
        </p:sp>
        <p:sp>
          <p:nvSpPr>
            <p:cNvPr id="16" name="Text Box 7"/>
            <p:cNvSpPr txBox="1">
              <a:spLocks noChangeArrowheads="1"/>
            </p:cNvSpPr>
            <p:nvPr/>
          </p:nvSpPr>
          <p:spPr bwMode="auto">
            <a:xfrm>
              <a:off x="1539396" y="3584437"/>
              <a:ext cx="912651" cy="591481"/>
            </a:xfrm>
            <a:prstGeom prst="rect">
              <a:avLst/>
            </a:prstGeom>
            <a:noFill/>
            <a:ln w="9525">
              <a:noFill/>
              <a:miter lim="800000"/>
              <a:headEnd/>
              <a:tailEnd/>
            </a:ln>
          </p:spPr>
          <p:txBody>
            <a:bodyPr wrap="none" lIns="45720" tIns="22860" rIns="45720" bIns="22860">
              <a:spAutoFit/>
            </a:bodyPr>
            <a:lstStyle/>
            <a:p>
              <a:pPr algn="ctr" defTabSz="1088232"/>
              <a:r>
                <a:rPr lang="en-CA" sz="1600" b="1" spc="-150" dirty="0" smtClean="0">
                  <a:solidFill>
                    <a:schemeClr val="bg1"/>
                  </a:solidFill>
                  <a:latin typeface="Raleway" panose="020B0003030101060003" pitchFamily="34" charset="0"/>
                </a:rPr>
                <a:t>% </a:t>
              </a:r>
            </a:p>
            <a:p>
              <a:pPr algn="ctr" defTabSz="1088232"/>
              <a:r>
                <a:rPr lang="en-CA" sz="1600" b="1" spc="-150" dirty="0" smtClean="0">
                  <a:solidFill>
                    <a:schemeClr val="bg1"/>
                  </a:solidFill>
                  <a:latin typeface="Raleway" panose="020B0003030101060003" pitchFamily="34" charset="0"/>
                </a:rPr>
                <a:t>CHANGE</a:t>
              </a:r>
              <a:endParaRPr lang="en-CA" sz="1600" b="1" spc="-150" dirty="0">
                <a:solidFill>
                  <a:schemeClr val="bg1"/>
                </a:solidFill>
                <a:latin typeface="Raleway" panose="020B0003030101060003" pitchFamily="34" charset="0"/>
              </a:endParaRPr>
            </a:p>
          </p:txBody>
        </p:sp>
      </p:grpSp>
      <p:sp>
        <p:nvSpPr>
          <p:cNvPr id="17" name="Oval 16"/>
          <p:cNvSpPr/>
          <p:nvPr/>
        </p:nvSpPr>
        <p:spPr>
          <a:xfrm>
            <a:off x="3105255" y="1985086"/>
            <a:ext cx="2689224" cy="2688424"/>
          </a:xfrm>
          <a:prstGeom prst="ellipse">
            <a:avLst/>
          </a:prstGeom>
          <a:solidFill>
            <a:srgbClr val="45C1A4"/>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3349114" y="2669445"/>
            <a:ext cx="2201505" cy="1146772"/>
            <a:chOff x="2101685" y="3697381"/>
            <a:chExt cx="2416896" cy="1259343"/>
          </a:xfrm>
        </p:grpSpPr>
        <p:sp>
          <p:nvSpPr>
            <p:cNvPr id="19" name="Text Box 7"/>
            <p:cNvSpPr txBox="1">
              <a:spLocks noChangeArrowheads="1"/>
            </p:cNvSpPr>
            <p:nvPr/>
          </p:nvSpPr>
          <p:spPr bwMode="auto">
            <a:xfrm>
              <a:off x="2462034" y="3697381"/>
              <a:ext cx="1275178"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TOTAL</a:t>
              </a:r>
              <a:endParaRPr lang="en-CA" sz="2800" b="1" spc="-150" dirty="0">
                <a:solidFill>
                  <a:schemeClr val="bg1"/>
                </a:solidFill>
                <a:latin typeface="Raleway" panose="020B0003030101060003" pitchFamily="34" charset="0"/>
              </a:endParaRPr>
            </a:p>
          </p:txBody>
        </p:sp>
        <p:sp>
          <p:nvSpPr>
            <p:cNvPr id="20" name="Text Box 7"/>
            <p:cNvSpPr txBox="1">
              <a:spLocks noChangeArrowheads="1"/>
            </p:cNvSpPr>
            <p:nvPr/>
          </p:nvSpPr>
          <p:spPr bwMode="auto">
            <a:xfrm>
              <a:off x="2462034" y="4051607"/>
              <a:ext cx="2056547"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AVAILABLE</a:t>
              </a:r>
              <a:endParaRPr lang="en-CA" sz="2800" b="1" spc="-150" dirty="0">
                <a:solidFill>
                  <a:schemeClr val="bg1"/>
                </a:solidFill>
                <a:latin typeface="Raleway" panose="020B0003030101060003" pitchFamily="34" charset="0"/>
              </a:endParaRPr>
            </a:p>
          </p:txBody>
        </p:sp>
        <p:sp>
          <p:nvSpPr>
            <p:cNvPr id="21" name="Text Box 7"/>
            <p:cNvSpPr txBox="1">
              <a:spLocks noChangeArrowheads="1"/>
            </p:cNvSpPr>
            <p:nvPr/>
          </p:nvSpPr>
          <p:spPr bwMode="auto">
            <a:xfrm>
              <a:off x="2462034" y="4432841"/>
              <a:ext cx="1343812"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FUNDS</a:t>
              </a:r>
              <a:endParaRPr lang="en-CA" sz="2800" b="1" spc="-150" dirty="0">
                <a:solidFill>
                  <a:schemeClr val="bg1"/>
                </a:solidFill>
                <a:latin typeface="Raleway" panose="020B0003030101060003" pitchFamily="34" charset="0"/>
              </a:endParaRPr>
            </a:p>
          </p:txBody>
        </p:sp>
        <p:sp>
          <p:nvSpPr>
            <p:cNvPr id="22" name="Text Box 7"/>
            <p:cNvSpPr txBox="1">
              <a:spLocks noChangeArrowheads="1"/>
            </p:cNvSpPr>
            <p:nvPr/>
          </p:nvSpPr>
          <p:spPr bwMode="auto">
            <a:xfrm>
              <a:off x="2101685" y="3708214"/>
              <a:ext cx="442775" cy="794274"/>
            </a:xfrm>
            <a:prstGeom prst="rect">
              <a:avLst/>
            </a:prstGeom>
            <a:noFill/>
            <a:ln w="9525">
              <a:noFill/>
              <a:miter lim="800000"/>
              <a:headEnd/>
              <a:tailEnd/>
            </a:ln>
          </p:spPr>
          <p:txBody>
            <a:bodyPr wrap="none" lIns="45720" tIns="22860" rIns="45720" bIns="22860">
              <a:spAutoFit/>
            </a:bodyPr>
            <a:lstStyle/>
            <a:p>
              <a:pPr algn="l" defTabSz="1088232"/>
              <a:r>
                <a:rPr lang="en-CA" sz="4400" b="1" spc="-150" dirty="0" smtClean="0">
                  <a:solidFill>
                    <a:schemeClr val="bg1"/>
                  </a:solidFill>
                  <a:latin typeface="Trebuchet MS" pitchFamily="34" charset="0"/>
                </a:rPr>
                <a:t>$</a:t>
              </a:r>
              <a:endParaRPr lang="en-CA" sz="4400" b="1" spc="-150" dirty="0">
                <a:solidFill>
                  <a:schemeClr val="bg1"/>
                </a:solidFill>
                <a:latin typeface="Trebuchet MS" pitchFamily="34" charset="0"/>
              </a:endParaRPr>
            </a:p>
          </p:txBody>
        </p:sp>
      </p:grpSp>
    </p:spTree>
    <p:extLst>
      <p:ext uri="{BB962C8B-B14F-4D97-AF65-F5344CB8AC3E}">
        <p14:creationId xmlns:p14="http://schemas.microsoft.com/office/powerpoint/2010/main" val="94444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2"/>
                                        </p:tgtEl>
                                      </p:cBhvr>
                                    </p:animEffect>
                                    <p:set>
                                      <p:cBhvr>
                                        <p:cTn id="40" dur="1" fill="hold">
                                          <p:stCondLst>
                                            <p:cond delay="499"/>
                                          </p:stCondLst>
                                        </p:cTn>
                                        <p:tgtEl>
                                          <p:spTgt spid="12"/>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5" grpId="0" animBg="1"/>
      <p:bldP spid="5" grpId="1" animBg="1"/>
      <p:bldP spid="12" grpId="0" animBg="1"/>
      <p:bldP spid="12" grpId="1"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2429281405"/>
              </p:ext>
            </p:extLst>
          </p:nvPr>
        </p:nvGraphicFramePr>
        <p:xfrm>
          <a:off x="323528" y="1825517"/>
          <a:ext cx="8384654" cy="2921000"/>
        </p:xfrm>
        <a:graphic>
          <a:graphicData uri="http://schemas.openxmlformats.org/drawingml/2006/table">
            <a:tbl>
              <a:tblPr firstRow="1" bandRow="1">
                <a:tableStyleId>{5C22544A-7EE6-4342-B048-85BDC9FD1C3A}</a:tableStyleId>
              </a:tblPr>
              <a:tblGrid>
                <a:gridCol w="2427990"/>
                <a:gridCol w="1489166"/>
                <a:gridCol w="1489166"/>
                <a:gridCol w="1489166"/>
                <a:gridCol w="1489166"/>
              </a:tblGrid>
              <a:tr h="796807">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Sum of Weighted</a:t>
                      </a:r>
                      <a:r>
                        <a:rPr lang="en-US" sz="1600" b="1" i="0" u="none" baseline="0" dirty="0" smtClean="0">
                          <a:latin typeface="Raleway" panose="020B0003030101060003" pitchFamily="34" charset="0"/>
                        </a:rPr>
                        <a:t> Scores</a:t>
                      </a:r>
                      <a:endParaRPr lang="en-US" sz="1600" b="1" i="0" u="none"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Sum Scores</a:t>
                      </a:r>
                      <a:r>
                        <a:rPr lang="en-US" sz="1600" b="1" i="0" u="none" baseline="0" dirty="0" smtClean="0">
                          <a:latin typeface="Raleway" panose="020B0003030101060003" pitchFamily="34" charset="0"/>
                        </a:rPr>
                        <a:t> by Governing Board</a:t>
                      </a:r>
                      <a:endParaRPr lang="en-US" sz="1600" b="1" i="0" u="none"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Number of Institutions</a:t>
                      </a:r>
                      <a:r>
                        <a:rPr lang="en-US" sz="1600" b="1" i="0" u="none" baseline="0" dirty="0" smtClean="0">
                          <a:latin typeface="Raleway" panose="020B0003030101060003" pitchFamily="34" charset="0"/>
                        </a:rPr>
                        <a:t> in the Table</a:t>
                      </a:r>
                      <a:endParaRPr lang="en-US" sz="1600" b="1" i="0" u="none"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Score by Governing Board</a:t>
                      </a:r>
                      <a:endParaRPr lang="en-US" sz="1600" b="1" i="0" u="none"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16.08</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rowSpan="2">
                  <a:txBody>
                    <a:bodyPr/>
                    <a:lstStyle/>
                    <a:p>
                      <a:pPr algn="r"/>
                      <a:r>
                        <a:rPr lang="en-US" sz="1600" dirty="0" smtClean="0">
                          <a:latin typeface="Arial" panose="020B0604020202020204" pitchFamily="34" charset="0"/>
                          <a:cs typeface="Arial" panose="020B0604020202020204" pitchFamily="34" charset="0"/>
                        </a:rPr>
                        <a:t>35.01</a:t>
                      </a:r>
                      <a:endParaRPr lang="en-US" sz="1600" dirty="0">
                        <a:latin typeface="Arial" panose="020B0604020202020204" pitchFamily="34" charset="0"/>
                        <a:cs typeface="Arial" panose="020B0604020202020204" pitchFamily="34" charset="0"/>
                      </a:endParaRPr>
                    </a:p>
                  </a:txBody>
                  <a:tcPr anchor="ctr">
                    <a:solidFill>
                      <a:schemeClr val="bg1">
                        <a:lumMod val="85000"/>
                      </a:schemeClr>
                    </a:solidFill>
                  </a:tcPr>
                </a:tc>
                <a:tc rowSpan="2">
                  <a:txBody>
                    <a:bodyPr/>
                    <a:lstStyle/>
                    <a:p>
                      <a:pPr algn="r"/>
                      <a:r>
                        <a:rPr lang="en-US" sz="1600" dirty="0" smtClean="0">
                          <a:latin typeface="Arial" panose="020B0604020202020204" pitchFamily="34" charset="0"/>
                          <a:cs typeface="Arial" panose="020B0604020202020204" pitchFamily="34" charset="0"/>
                        </a:rPr>
                        <a:t>2</a:t>
                      </a:r>
                      <a:endParaRPr lang="en-US" sz="1600" dirty="0">
                        <a:latin typeface="Arial" panose="020B0604020202020204" pitchFamily="34" charset="0"/>
                        <a:cs typeface="Arial" panose="020B0604020202020204" pitchFamily="34" charset="0"/>
                      </a:endParaRPr>
                    </a:p>
                  </a:txBody>
                  <a:tcPr anchor="ctr">
                    <a:solidFill>
                      <a:schemeClr val="bg1">
                        <a:lumMod val="85000"/>
                      </a:schemeClr>
                    </a:solidFill>
                  </a:tcPr>
                </a:tc>
                <a:tc rowSpan="2">
                  <a:txBody>
                    <a:bodyPr/>
                    <a:lstStyle/>
                    <a:p>
                      <a:pPr algn="r"/>
                      <a:r>
                        <a:rPr lang="en-US" sz="1600" b="1" dirty="0" smtClean="0">
                          <a:latin typeface="Arial" panose="020B0604020202020204" pitchFamily="34" charset="0"/>
                          <a:cs typeface="Arial" panose="020B0604020202020204" pitchFamily="34" charset="0"/>
                        </a:rPr>
                        <a:t>17.50</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18.93</a:t>
                      </a:r>
                    </a:p>
                  </a:txBody>
                  <a:tcPr>
                    <a:solidFill>
                      <a:schemeClr val="bg1">
                        <a:lumMod val="85000"/>
                      </a:schemeClr>
                    </a:solidFill>
                  </a:tcPr>
                </a:tc>
                <a:tc vMerge="1">
                  <a:txBody>
                    <a:bodyPr/>
                    <a:lstStyle/>
                    <a:p>
                      <a:pPr algn="r"/>
                      <a:endParaRPr lang="en-US" sz="1600" dirty="0" smtClean="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US"/>
                    </a:p>
                  </a:txBody>
                  <a:tcPr/>
                </a:tc>
                <a:tc vMerge="1">
                  <a:txBody>
                    <a:bodyPr/>
                    <a:lstStyle/>
                    <a:p>
                      <a:endParaRPr lang="en-US"/>
                    </a:p>
                  </a:txBody>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dirty="0" smtClean="0">
                          <a:latin typeface="Arial" panose="020B0604020202020204" pitchFamily="34" charset="0"/>
                          <a:cs typeface="Arial" panose="020B0604020202020204" pitchFamily="34" charset="0"/>
                        </a:rPr>
                        <a:t>52.92</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52.92</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52.92</a:t>
                      </a:r>
                      <a:endParaRPr lang="en-US" sz="1600" b="1" dirty="0">
                        <a:latin typeface="Arial" panose="020B0604020202020204" pitchFamily="34" charset="0"/>
                        <a:cs typeface="Arial" panose="020B0604020202020204" pitchFamily="34" charset="0"/>
                      </a:endParaRPr>
                    </a:p>
                  </a:txBody>
                  <a:tcPr>
                    <a:solidFill>
                      <a:schemeClr val="bg1">
                        <a:lumMod val="85000"/>
                      </a:schemeClr>
                    </a:solidFill>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dirty="0" smtClean="0">
                          <a:latin typeface="Arial" panose="020B0604020202020204" pitchFamily="34" charset="0"/>
                          <a:cs typeface="Arial" panose="020B0604020202020204" pitchFamily="34" charset="0"/>
                        </a:rPr>
                        <a:t>24.45</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24.45</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24.45</a:t>
                      </a:r>
                      <a:endParaRPr lang="en-US" sz="1600" b="1" dirty="0">
                        <a:latin typeface="Arial" panose="020B0604020202020204" pitchFamily="34" charset="0"/>
                        <a:cs typeface="Arial" panose="020B0604020202020204" pitchFamily="34" charset="0"/>
                      </a:endParaRPr>
                    </a:p>
                  </a:txBody>
                  <a:tcPr>
                    <a:solidFill>
                      <a:schemeClr val="bg1">
                        <a:lumMod val="85000"/>
                      </a:schemeClr>
                    </a:solidFill>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53.08</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53.08</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53.08</a:t>
                      </a:r>
                      <a:endParaRPr lang="en-US" sz="1600" b="1" dirty="0">
                        <a:latin typeface="Arial" panose="020B0604020202020204" pitchFamily="34" charset="0"/>
                        <a:cs typeface="Arial" panose="020B0604020202020204" pitchFamily="34" charset="0"/>
                      </a:endParaRPr>
                    </a:p>
                  </a:txBody>
                  <a:tcPr>
                    <a:solidFill>
                      <a:schemeClr val="bg1">
                        <a:lumMod val="85000"/>
                      </a:schemeClr>
                    </a:solidFill>
                  </a:tcPr>
                </a:tc>
              </a:tr>
            </a:tbl>
          </a:graphicData>
        </a:graphic>
      </p:graphicFrame>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7"/>
            <a:ext cx="6724988"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Since dollars are to be allocated by </a:t>
            </a:r>
            <a:r>
              <a:rPr lang="en-CA" sz="1600" b="1" dirty="0" smtClean="0">
                <a:solidFill>
                  <a:srgbClr val="45C1A4"/>
                </a:solidFill>
                <a:latin typeface="Raleway" panose="020B0003030101060003" pitchFamily="34" charset="0"/>
              </a:rPr>
              <a:t>governing board</a:t>
            </a:r>
            <a:r>
              <a:rPr lang="en-CA" sz="1600" dirty="0" smtClean="0">
                <a:solidFill>
                  <a:schemeClr val="bg1">
                    <a:lumMod val="65000"/>
                  </a:schemeClr>
                </a:solidFill>
                <a:latin typeface="Raleway" panose="020B0003030101060003" pitchFamily="34" charset="0"/>
              </a:rPr>
              <a:t>, the weighted scores are </a:t>
            </a:r>
            <a:r>
              <a:rPr lang="en-CA" sz="1600" b="1" dirty="0" smtClean="0">
                <a:solidFill>
                  <a:srgbClr val="45C1A4"/>
                </a:solidFill>
                <a:latin typeface="Raleway" panose="020B0003030101060003" pitchFamily="34" charset="0"/>
              </a:rPr>
              <a:t>added up by board and then divided by the number of institutions.</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21</a:t>
            </a:r>
            <a:endParaRPr lang="en-US" sz="1200" b="1" dirty="0"/>
          </a:p>
        </p:txBody>
      </p:sp>
    </p:spTree>
    <p:extLst>
      <p:ext uri="{BB962C8B-B14F-4D97-AF65-F5344CB8AC3E}">
        <p14:creationId xmlns:p14="http://schemas.microsoft.com/office/powerpoint/2010/main" val="398589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1539449228"/>
              </p:ext>
            </p:extLst>
          </p:nvPr>
        </p:nvGraphicFramePr>
        <p:xfrm>
          <a:off x="2555777" y="1861655"/>
          <a:ext cx="6480721" cy="2798327"/>
        </p:xfrm>
        <a:graphic>
          <a:graphicData uri="http://schemas.openxmlformats.org/drawingml/2006/table">
            <a:tbl>
              <a:tblPr firstRow="1" bandRow="1">
                <a:tableStyleId>{5C22544A-7EE6-4342-B048-85BDC9FD1C3A}</a:tableStyleId>
              </a:tblPr>
              <a:tblGrid>
                <a:gridCol w="1876657"/>
                <a:gridCol w="1151016"/>
                <a:gridCol w="1151016"/>
                <a:gridCol w="1151016"/>
                <a:gridCol w="1151016"/>
              </a:tblGrid>
              <a:tr h="796807">
                <a:tc>
                  <a:txBody>
                    <a:bodyPr/>
                    <a:lstStyle/>
                    <a:p>
                      <a:pPr algn="ctr"/>
                      <a:r>
                        <a:rPr lang="en-US" sz="1600" dirty="0" smtClean="0">
                          <a:latin typeface="Raleway" panose="020B0003030101060003" pitchFamily="34" charset="0"/>
                        </a:rPr>
                        <a:t>Board</a:t>
                      </a:r>
                      <a:endParaRPr lang="en-US" sz="1600"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Board Score</a:t>
                      </a:r>
                      <a:endParaRPr lang="en-US" sz="1600" b="1" i="0" u="none"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Grand</a:t>
                      </a:r>
                      <a:r>
                        <a:rPr lang="en-US" sz="1600" b="1" i="0" u="none" baseline="0" dirty="0" smtClean="0">
                          <a:latin typeface="Raleway" panose="020B0003030101060003" pitchFamily="34" charset="0"/>
                        </a:rPr>
                        <a:t> Total</a:t>
                      </a:r>
                      <a:endParaRPr lang="en-US" sz="1600" b="1" i="0" u="none" dirty="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Share of Points</a:t>
                      </a:r>
                      <a:endParaRPr lang="en-US" sz="1600" b="1" i="0" u="none" dirty="0">
                        <a:latin typeface="Raleway" panose="020B0003030101060003" pitchFamily="34" charset="0"/>
                      </a:endParaRPr>
                    </a:p>
                  </a:txBody>
                  <a:tcPr anchor="ctr"/>
                </a:tc>
                <a:tc>
                  <a:txBody>
                    <a:bodyPr/>
                    <a:lstStyle/>
                    <a:p>
                      <a:pPr algn="ctr"/>
                      <a:r>
                        <a:rPr lang="en-US" sz="1200" b="1" i="0" u="none" dirty="0" smtClean="0">
                          <a:latin typeface="Raleway" panose="020B0003030101060003" pitchFamily="34" charset="0"/>
                        </a:rPr>
                        <a:t>Dollars</a:t>
                      </a:r>
                      <a:r>
                        <a:rPr lang="en-US" sz="1200" b="1" i="0" u="none" baseline="0" dirty="0" smtClean="0">
                          <a:latin typeface="Raleway" panose="020B0003030101060003" pitchFamily="34" charset="0"/>
                        </a:rPr>
                        <a:t> from Role and Mission</a:t>
                      </a:r>
                      <a:endParaRPr lang="en-US" sz="1200" b="1" i="0" u="none" dirty="0">
                        <a:latin typeface="Raleway" panose="020B0003030101060003" pitchFamily="34" charset="0"/>
                      </a:endParaRPr>
                    </a:p>
                  </a:txBody>
                  <a:tcPr anchor="ctr"/>
                </a:tc>
              </a:tr>
              <a:tr h="741680">
                <a:tc>
                  <a:txBody>
                    <a:bodyPr/>
                    <a:lstStyle/>
                    <a:p>
                      <a:r>
                        <a:rPr lang="en-US" sz="1400" baseline="0" dirty="0" smtClean="0">
                          <a:latin typeface="Raleway" panose="020B0003030101060003" pitchFamily="34" charset="0"/>
                        </a:rPr>
                        <a:t>Community College Board</a:t>
                      </a:r>
                      <a:endParaRPr lang="en-US" sz="1400" dirty="0">
                        <a:latin typeface="Raleway" panose="020B0003030101060003" pitchFamily="34" charset="0"/>
                      </a:endParaRPr>
                    </a:p>
                  </a:txBody>
                  <a:tcPr>
                    <a:solidFill>
                      <a:schemeClr val="accent2">
                        <a:lumMod val="40000"/>
                        <a:lumOff val="60000"/>
                      </a:schemeClr>
                    </a:solidFill>
                  </a:tcPr>
                </a:tc>
                <a:tc>
                  <a:txBody>
                    <a:bodyPr/>
                    <a:lstStyle/>
                    <a:p>
                      <a:pPr algn="r"/>
                      <a:r>
                        <a:rPr lang="en-US" sz="1600" b="1" dirty="0" smtClean="0">
                          <a:latin typeface="Arial" panose="020B0604020202020204" pitchFamily="34" charset="0"/>
                          <a:cs typeface="Arial" panose="020B0604020202020204" pitchFamily="34" charset="0"/>
                        </a:rPr>
                        <a:t>17.50</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600" b="0" i="1" dirty="0" smtClean="0">
                          <a:latin typeface="Arial" panose="020B0604020202020204" pitchFamily="34" charset="0"/>
                          <a:cs typeface="Arial" panose="020B0604020202020204" pitchFamily="34" charset="0"/>
                        </a:rPr>
                        <a:t>147.95</a:t>
                      </a:r>
                      <a:endParaRPr lang="en-US" sz="1600" b="0" i="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11.8%</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400" b="1" dirty="0" smtClean="0">
                          <a:latin typeface="Arial" panose="020B0604020202020204" pitchFamily="34" charset="0"/>
                          <a:cs typeface="Arial" panose="020B0604020202020204" pitchFamily="34" charset="0"/>
                        </a:rPr>
                        <a:t> $1,182,832 </a:t>
                      </a:r>
                    </a:p>
                  </a:txBody>
                  <a:tcPr anchor="ctr">
                    <a:solidFill>
                      <a:schemeClr val="bg1">
                        <a:lumMod val="85000"/>
                      </a:schemeClr>
                    </a:solidFill>
                  </a:tcPr>
                </a:tc>
              </a:tr>
              <a:tr h="370840">
                <a:tc>
                  <a:txBody>
                    <a:bodyPr/>
                    <a:lstStyle/>
                    <a:p>
                      <a:r>
                        <a:rPr lang="en-US" sz="1400" dirty="0" smtClean="0">
                          <a:latin typeface="Raleway" panose="020B0003030101060003" pitchFamily="34" charset="0"/>
                        </a:rPr>
                        <a:t>High Research Univ. Board</a:t>
                      </a:r>
                      <a:endParaRPr lang="en-US" sz="1400" dirty="0">
                        <a:latin typeface="Raleway" panose="020B0003030101060003" pitchFamily="34" charset="0"/>
                      </a:endParaRPr>
                    </a:p>
                  </a:txBody>
                  <a:tcPr>
                    <a:solidFill>
                      <a:schemeClr val="accent3">
                        <a:lumMod val="40000"/>
                        <a:lumOff val="60000"/>
                      </a:schemeClr>
                    </a:solidFill>
                  </a:tcPr>
                </a:tc>
                <a:tc>
                  <a:txBody>
                    <a:bodyPr/>
                    <a:lstStyle/>
                    <a:p>
                      <a:pPr algn="r"/>
                      <a:r>
                        <a:rPr lang="en-US" sz="1600" b="1" dirty="0" smtClean="0">
                          <a:latin typeface="Arial" panose="020B0604020202020204" pitchFamily="34" charset="0"/>
                          <a:cs typeface="Arial" panose="020B0604020202020204" pitchFamily="34" charset="0"/>
                        </a:rPr>
                        <a:t>52.92</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i="1" dirty="0" smtClean="0">
                          <a:latin typeface="Arial" panose="020B0604020202020204" pitchFamily="34" charset="0"/>
                          <a:cs typeface="Arial" panose="020B0604020202020204" pitchFamily="34" charset="0"/>
                        </a:rPr>
                        <a:t>147.95</a:t>
                      </a:r>
                    </a:p>
                  </a:txBody>
                  <a:tcPr anchor="ct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35.8%</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400" b="1" dirty="0" smtClean="0">
                          <a:latin typeface="Arial" panose="020B0604020202020204" pitchFamily="34" charset="0"/>
                          <a:cs typeface="Arial" panose="020B0604020202020204" pitchFamily="34" charset="0"/>
                        </a:rPr>
                        <a:t> $3,576,884 </a:t>
                      </a:r>
                    </a:p>
                  </a:txBody>
                  <a:tcPr anchor="ctr">
                    <a:solidFill>
                      <a:schemeClr val="bg1">
                        <a:lumMod val="85000"/>
                      </a:schemeClr>
                    </a:solidFill>
                  </a:tcPr>
                </a:tc>
              </a:tr>
              <a:tr h="370840">
                <a:tc>
                  <a:txBody>
                    <a:bodyPr/>
                    <a:lstStyle/>
                    <a:p>
                      <a:r>
                        <a:rPr lang="en-US" sz="1400" dirty="0" smtClean="0">
                          <a:latin typeface="Raleway" panose="020B0003030101060003" pitchFamily="34" charset="0"/>
                        </a:rPr>
                        <a:t>Research U. Board</a:t>
                      </a:r>
                      <a:endParaRPr lang="en-US" sz="1400" dirty="0">
                        <a:latin typeface="Raleway" panose="020B0003030101060003" pitchFamily="34" charset="0"/>
                      </a:endParaRPr>
                    </a:p>
                  </a:txBody>
                  <a:tcPr>
                    <a:solidFill>
                      <a:schemeClr val="accent5">
                        <a:lumMod val="60000"/>
                        <a:lumOff val="40000"/>
                      </a:schemeClr>
                    </a:solidFill>
                  </a:tcPr>
                </a:tc>
                <a:tc>
                  <a:txBody>
                    <a:bodyPr/>
                    <a:lstStyle/>
                    <a:p>
                      <a:pPr algn="r"/>
                      <a:r>
                        <a:rPr lang="en-US" sz="1600" b="1" dirty="0" smtClean="0">
                          <a:latin typeface="Arial" panose="020B0604020202020204" pitchFamily="34" charset="0"/>
                          <a:cs typeface="Arial" panose="020B0604020202020204" pitchFamily="34" charset="0"/>
                        </a:rPr>
                        <a:t>24.45</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i="1" dirty="0" smtClean="0">
                          <a:latin typeface="Arial" panose="020B0604020202020204" pitchFamily="34" charset="0"/>
                          <a:cs typeface="Arial" panose="020B0604020202020204" pitchFamily="34" charset="0"/>
                        </a:rPr>
                        <a:t>147.95</a:t>
                      </a:r>
                    </a:p>
                  </a:txBody>
                  <a:tcPr anchor="ct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16.5%</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400" b="1" dirty="0" smtClean="0">
                          <a:latin typeface="Arial" panose="020B0604020202020204" pitchFamily="34" charset="0"/>
                          <a:cs typeface="Arial" panose="020B0604020202020204" pitchFamily="34" charset="0"/>
                        </a:rPr>
                        <a:t> $1,652,585 </a:t>
                      </a:r>
                    </a:p>
                  </a:txBody>
                  <a:tcPr anchor="ctr">
                    <a:solidFill>
                      <a:schemeClr val="bg1">
                        <a:lumMod val="85000"/>
                      </a:schemeClr>
                    </a:solidFill>
                  </a:tcPr>
                </a:tc>
              </a:tr>
              <a:tr h="370840">
                <a:tc>
                  <a:txBody>
                    <a:bodyPr/>
                    <a:lstStyle/>
                    <a:p>
                      <a:r>
                        <a:rPr lang="en-US" sz="1400" dirty="0" smtClean="0">
                          <a:latin typeface="Raleway" panose="020B0003030101060003" pitchFamily="34" charset="0"/>
                        </a:rPr>
                        <a:t>Four-Year U. Board</a:t>
                      </a:r>
                      <a:endParaRPr lang="en-US" sz="1400" dirty="0">
                        <a:latin typeface="Raleway" panose="020B0003030101060003" pitchFamily="34" charset="0"/>
                      </a:endParaRPr>
                    </a:p>
                  </a:txBody>
                  <a:tcPr/>
                </a:tc>
                <a:tc>
                  <a:txBody>
                    <a:bodyPr/>
                    <a:lstStyle/>
                    <a:p>
                      <a:pPr algn="r"/>
                      <a:r>
                        <a:rPr lang="en-US" sz="1600" b="1" dirty="0" smtClean="0">
                          <a:latin typeface="Arial" panose="020B0604020202020204" pitchFamily="34" charset="0"/>
                          <a:cs typeface="Arial" panose="020B0604020202020204" pitchFamily="34" charset="0"/>
                        </a:rPr>
                        <a:t>53.08</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i="1" dirty="0" smtClean="0">
                          <a:latin typeface="Arial" panose="020B0604020202020204" pitchFamily="34" charset="0"/>
                          <a:cs typeface="Arial" panose="020B0604020202020204" pitchFamily="34" charset="0"/>
                        </a:rPr>
                        <a:t>147.95</a:t>
                      </a:r>
                    </a:p>
                  </a:txBody>
                  <a:tcPr anchor="ctr">
                    <a:solidFill>
                      <a:schemeClr val="bg1">
                        <a:lumMod val="85000"/>
                      </a:schemeClr>
                    </a:solidFill>
                  </a:tcPr>
                </a:tc>
                <a:tc>
                  <a:txBody>
                    <a:bodyPr/>
                    <a:lstStyle/>
                    <a:p>
                      <a:pPr algn="r"/>
                      <a:r>
                        <a:rPr lang="en-US" sz="1600" b="1" dirty="0" smtClean="0">
                          <a:latin typeface="Arial" panose="020B0604020202020204" pitchFamily="34" charset="0"/>
                          <a:cs typeface="Arial" panose="020B0604020202020204" pitchFamily="34" charset="0"/>
                        </a:rPr>
                        <a:t>35.9%</a:t>
                      </a:r>
                      <a:endParaRPr lang="en-US" sz="1600" b="1" dirty="0">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a:r>
                        <a:rPr lang="en-US" sz="1400" b="1" dirty="0" smtClean="0">
                          <a:latin typeface="Arial" panose="020B0604020202020204" pitchFamily="34" charset="0"/>
                          <a:cs typeface="Arial" panose="020B0604020202020204" pitchFamily="34" charset="0"/>
                        </a:rPr>
                        <a:t> $3,587,699 </a:t>
                      </a:r>
                    </a:p>
                  </a:txBody>
                  <a:tcPr anchor="ctr">
                    <a:solidFill>
                      <a:schemeClr val="bg1">
                        <a:lumMod val="85000"/>
                      </a:schemeClr>
                    </a:solidFill>
                  </a:tcPr>
                </a:tc>
              </a:tr>
            </a:tbl>
          </a:graphicData>
        </a:graphic>
      </p:graphicFrame>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2" y="987574"/>
            <a:ext cx="7373060"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Finally, the governing board scores are added up to create a grand total. The board total is divided into the role and mission grand total to determine a percentage share of points. </a:t>
            </a:r>
            <a:br>
              <a:rPr lang="en-CA" sz="1400" dirty="0" smtClean="0">
                <a:solidFill>
                  <a:schemeClr val="bg1">
                    <a:lumMod val="65000"/>
                  </a:schemeClr>
                </a:solidFill>
                <a:latin typeface="Raleway" panose="020B0003030101060003" pitchFamily="34" charset="0"/>
              </a:rPr>
            </a:br>
            <a:r>
              <a:rPr lang="en-CA" sz="1400" dirty="0" smtClean="0">
                <a:solidFill>
                  <a:schemeClr val="bg1">
                    <a:lumMod val="65000"/>
                  </a:schemeClr>
                </a:solidFill>
                <a:latin typeface="Raleway" panose="020B0003030101060003" pitchFamily="34" charset="0"/>
              </a:rPr>
              <a:t> </a:t>
            </a:r>
            <a:r>
              <a:rPr lang="en-CA" sz="1400" b="1" dirty="0" smtClean="0">
                <a:solidFill>
                  <a:srgbClr val="45C1A4"/>
                </a:solidFill>
                <a:latin typeface="Raleway" panose="020B0003030101060003" pitchFamily="34" charset="0"/>
              </a:rPr>
              <a:t>This % share is applied to the to Role and Mission Funding Component</a:t>
            </a:r>
            <a:r>
              <a:rPr lang="en-CA" sz="1400" dirty="0" smtClean="0">
                <a:solidFill>
                  <a:schemeClr val="bg1">
                    <a:lumMod val="65000"/>
                  </a:schemeClr>
                </a:solidFill>
                <a:latin typeface="Raleway" panose="020B0003030101060003" pitchFamily="34" charset="0"/>
              </a:rPr>
              <a:t>.</a:t>
            </a:r>
            <a:endParaRPr lang="en-CA" sz="14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22</a:t>
            </a:r>
            <a:endParaRPr lang="en-US" sz="1200" b="1" dirty="0"/>
          </a:p>
        </p:txBody>
      </p:sp>
      <p:sp>
        <p:nvSpPr>
          <p:cNvPr id="6" name="Oval 5"/>
          <p:cNvSpPr/>
          <p:nvPr/>
        </p:nvSpPr>
        <p:spPr>
          <a:xfrm>
            <a:off x="187471" y="2358923"/>
            <a:ext cx="2260715" cy="2239871"/>
          </a:xfrm>
          <a:prstGeom prst="ellipse">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ext Box 7"/>
          <p:cNvSpPr txBox="1">
            <a:spLocks noChangeArrowheads="1"/>
          </p:cNvSpPr>
          <p:nvPr/>
        </p:nvSpPr>
        <p:spPr bwMode="auto">
          <a:xfrm>
            <a:off x="424549" y="2571750"/>
            <a:ext cx="1786557" cy="969496"/>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ROLE &amp;</a:t>
            </a:r>
            <a:br>
              <a:rPr lang="en-CA" sz="2000" b="1" spc="-150" dirty="0" smtClean="0">
                <a:solidFill>
                  <a:schemeClr val="bg1"/>
                </a:solidFill>
                <a:latin typeface="Raleway" panose="020B0003030101060003" pitchFamily="34" charset="0"/>
              </a:rPr>
            </a:br>
            <a:r>
              <a:rPr lang="en-CA" sz="2000" b="1" spc="-150" dirty="0" smtClean="0">
                <a:solidFill>
                  <a:schemeClr val="bg1"/>
                </a:solidFill>
                <a:latin typeface="Raleway" panose="020B0003030101060003" pitchFamily="34" charset="0"/>
              </a:rPr>
              <a:t>MISSION</a:t>
            </a:r>
            <a:br>
              <a:rPr lang="en-CA" sz="2000" b="1" spc="-150" dirty="0" smtClean="0">
                <a:solidFill>
                  <a:schemeClr val="bg1"/>
                </a:solidFill>
                <a:latin typeface="Raleway" panose="020B0003030101060003" pitchFamily="34" charset="0"/>
              </a:rPr>
            </a:br>
            <a:r>
              <a:rPr lang="en-CA" sz="2000" b="1" spc="-150" dirty="0" smtClean="0">
                <a:solidFill>
                  <a:schemeClr val="bg1"/>
                </a:solidFill>
                <a:latin typeface="Raleway" panose="020B0003030101060003" pitchFamily="34" charset="0"/>
              </a:rPr>
              <a:t>FUNDING</a:t>
            </a:r>
            <a:endParaRPr lang="en-CA" sz="2000" b="1" spc="-150" dirty="0">
              <a:solidFill>
                <a:schemeClr val="bg1"/>
              </a:solidFill>
              <a:latin typeface="Raleway" panose="020B0003030101060003" pitchFamily="34" charset="0"/>
            </a:endParaRPr>
          </a:p>
        </p:txBody>
      </p:sp>
      <p:sp>
        <p:nvSpPr>
          <p:cNvPr id="8" name="Text Box 7"/>
          <p:cNvSpPr txBox="1">
            <a:spLocks noChangeArrowheads="1"/>
          </p:cNvSpPr>
          <p:nvPr/>
        </p:nvSpPr>
        <p:spPr bwMode="auto">
          <a:xfrm>
            <a:off x="424549" y="3566214"/>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spc="-150" dirty="0" smtClean="0">
                <a:solidFill>
                  <a:schemeClr val="bg1"/>
                </a:solidFill>
                <a:latin typeface="Raleway" panose="020B0003030101060003" pitchFamily="34" charset="0"/>
              </a:rPr>
              <a:t>EXAMPLE:</a:t>
            </a:r>
          </a:p>
          <a:p>
            <a:pPr algn="ctr" defTabSz="1088232"/>
            <a:r>
              <a:rPr lang="en-CA" sz="2000" spc="-150" dirty="0" smtClean="0">
                <a:solidFill>
                  <a:schemeClr val="bg1"/>
                </a:solidFill>
                <a:latin typeface="Raleway" panose="020B0003030101060003" pitchFamily="34" charset="0"/>
              </a:rPr>
              <a:t>$10 MILLION</a:t>
            </a:r>
            <a:endParaRPr lang="en-CA" sz="2000" spc="-150" dirty="0">
              <a:solidFill>
                <a:schemeClr val="bg1"/>
              </a:solidFill>
              <a:latin typeface="Raleway" panose="020B0003030101060003" pitchFamily="34" charset="0"/>
            </a:endParaRPr>
          </a:p>
        </p:txBody>
      </p:sp>
    </p:spTree>
    <p:extLst>
      <p:ext uri="{BB962C8B-B14F-4D97-AF65-F5344CB8AC3E}">
        <p14:creationId xmlns:p14="http://schemas.microsoft.com/office/powerpoint/2010/main" val="149865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6" grpId="0" animBg="1"/>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51212" y="123478"/>
            <a:ext cx="2682145" cy="3770263"/>
          </a:xfrm>
          <a:prstGeom prst="rect">
            <a:avLst/>
          </a:prstGeom>
          <a:noFill/>
        </p:spPr>
        <p:txBody>
          <a:bodyPr wrap="none" rtlCol="0">
            <a:spAutoFit/>
          </a:bodyPr>
          <a:lstStyle/>
          <a:p>
            <a:r>
              <a:rPr lang="en-CA" sz="23900" spc="-150" dirty="0">
                <a:solidFill>
                  <a:schemeClr val="bg1"/>
                </a:solidFill>
                <a:latin typeface="Modern Pictograms" pitchFamily="50" charset="0"/>
              </a:rPr>
              <a:t>b</a:t>
            </a:r>
            <a:endParaRPr lang="en-US" sz="23900" dirty="0">
              <a:solidFill>
                <a:schemeClr val="bg1"/>
              </a:solidFill>
            </a:endParaRPr>
          </a:p>
        </p:txBody>
      </p:sp>
      <p:grpSp>
        <p:nvGrpSpPr>
          <p:cNvPr id="3" name="Group 2"/>
          <p:cNvGrpSpPr/>
          <p:nvPr/>
        </p:nvGrpSpPr>
        <p:grpSpPr>
          <a:xfrm>
            <a:off x="639244" y="3417844"/>
            <a:ext cx="2708620" cy="953369"/>
            <a:chOff x="755576" y="4780480"/>
            <a:chExt cx="2708620" cy="1271159"/>
          </a:xfrm>
        </p:grpSpPr>
        <p:sp>
          <p:nvSpPr>
            <p:cNvPr id="5" name="Text Box 7"/>
            <p:cNvSpPr txBox="1">
              <a:spLocks noChangeArrowheads="1"/>
            </p:cNvSpPr>
            <p:nvPr/>
          </p:nvSpPr>
          <p:spPr bwMode="auto">
            <a:xfrm>
              <a:off x="795854" y="4780480"/>
              <a:ext cx="505908" cy="348813"/>
            </a:xfrm>
            <a:prstGeom prst="rect">
              <a:avLst/>
            </a:prstGeom>
            <a:noFill/>
            <a:ln w="9525">
              <a:noFill/>
              <a:miter lim="800000"/>
              <a:headEnd/>
              <a:tailEnd/>
            </a:ln>
          </p:spPr>
          <p:txBody>
            <a:bodyPr wrap="none" lIns="45720" tIns="22860" rIns="45720" bIns="22860" anchor="ctr">
              <a:spAutoFit/>
            </a:bodyPr>
            <a:lstStyle/>
            <a:p>
              <a:pPr algn="l" defTabSz="1088232"/>
              <a:r>
                <a:rPr lang="en-CA" sz="1400" dirty="0" smtClean="0">
                  <a:solidFill>
                    <a:schemeClr val="bg1"/>
                  </a:solidFill>
                  <a:latin typeface="Trebuchet MS" pitchFamily="34" charset="0"/>
                </a:rPr>
                <a:t>NEXT</a:t>
              </a:r>
              <a:endParaRPr lang="en-CA" sz="1400" dirty="0">
                <a:solidFill>
                  <a:schemeClr val="bg1"/>
                </a:solidFill>
                <a:latin typeface="Trebuchet MS" pitchFamily="34" charset="0"/>
              </a:endParaRPr>
            </a:p>
          </p:txBody>
        </p:sp>
        <p:sp>
          <p:nvSpPr>
            <p:cNvPr id="6" name="Text Box 10"/>
            <p:cNvSpPr txBox="1">
              <a:spLocks noChangeArrowheads="1"/>
            </p:cNvSpPr>
            <p:nvPr/>
          </p:nvSpPr>
          <p:spPr bwMode="auto">
            <a:xfrm>
              <a:off x="780203" y="5559196"/>
              <a:ext cx="2683993" cy="492443"/>
            </a:xfrm>
            <a:prstGeom prst="rect">
              <a:avLst/>
            </a:prstGeom>
            <a:noFill/>
            <a:ln w="9525">
              <a:noFill/>
              <a:miter lim="800000"/>
              <a:headEnd/>
              <a:tailEnd/>
            </a:ln>
          </p:spPr>
          <p:txBody>
            <a:bodyPr wrap="square" lIns="45720" tIns="22860" rIns="45720" bIns="22860">
              <a:spAutoFit/>
            </a:bodyPr>
            <a:lstStyle/>
            <a:p>
              <a:pPr defTabSz="1088232"/>
              <a:r>
                <a:rPr lang="en-US" sz="1050" dirty="0" smtClean="0">
                  <a:solidFill>
                    <a:schemeClr val="bg1"/>
                  </a:solidFill>
                  <a:latin typeface="Calibri" pitchFamily="34" charset="0"/>
                  <a:cs typeface="Calibri" pitchFamily="34" charset="0"/>
                </a:rPr>
                <a:t>Assessing performance uniformly across</a:t>
              </a:r>
            </a:p>
            <a:p>
              <a:pPr defTabSz="1088232"/>
              <a:r>
                <a:rPr lang="en-US" sz="1050" dirty="0">
                  <a:solidFill>
                    <a:schemeClr val="bg1"/>
                  </a:solidFill>
                  <a:latin typeface="Calibri" pitchFamily="34" charset="0"/>
                  <a:cs typeface="Calibri" pitchFamily="34" charset="0"/>
                </a:rPr>
                <a:t>a</a:t>
              </a:r>
              <a:r>
                <a:rPr lang="en-US" sz="1050" dirty="0" smtClean="0">
                  <a:solidFill>
                    <a:schemeClr val="bg1"/>
                  </a:solidFill>
                  <a:latin typeface="Calibri" pitchFamily="34" charset="0"/>
                  <a:cs typeface="Calibri" pitchFamily="34" charset="0"/>
                </a:rPr>
                <a:t>ll institutions.</a:t>
              </a:r>
            </a:p>
          </p:txBody>
        </p:sp>
        <p:sp>
          <p:nvSpPr>
            <p:cNvPr id="7" name="Text Box 7"/>
            <p:cNvSpPr txBox="1">
              <a:spLocks noChangeArrowheads="1"/>
            </p:cNvSpPr>
            <p:nvPr/>
          </p:nvSpPr>
          <p:spPr bwMode="auto">
            <a:xfrm>
              <a:off x="755576" y="4971225"/>
              <a:ext cx="1717778" cy="553997"/>
            </a:xfrm>
            <a:prstGeom prst="rect">
              <a:avLst/>
            </a:prstGeom>
            <a:noFill/>
            <a:ln w="9525">
              <a:noFill/>
              <a:miter lim="800000"/>
              <a:headEnd/>
              <a:tailEnd/>
            </a:ln>
          </p:spPr>
          <p:txBody>
            <a:bodyPr wrap="none" lIns="45720" tIns="22860" rIns="45720" bIns="22860">
              <a:spAutoFit/>
            </a:bodyPr>
            <a:lstStyle/>
            <a:p>
              <a:pPr algn="l" defTabSz="1088232"/>
              <a:r>
                <a:rPr lang="en-CA" sz="2400" b="1" spc="-150" dirty="0" smtClean="0">
                  <a:solidFill>
                    <a:schemeClr val="bg1"/>
                  </a:solidFill>
                  <a:latin typeface="Trebuchet MS" pitchFamily="34" charset="0"/>
                </a:rPr>
                <a:t>Performance</a:t>
              </a:r>
              <a:endParaRPr lang="en-CA" sz="2400" b="1" spc="-150" dirty="0">
                <a:solidFill>
                  <a:schemeClr val="bg1"/>
                </a:solidFill>
                <a:latin typeface="Trebuchet MS" pitchFamily="34" charset="0"/>
              </a:endParaRPr>
            </a:p>
          </p:txBody>
        </p:sp>
      </p:grpSp>
    </p:spTree>
    <p:extLst>
      <p:ext uri="{BB962C8B-B14F-4D97-AF65-F5344CB8AC3E}">
        <p14:creationId xmlns:p14="http://schemas.microsoft.com/office/powerpoint/2010/main" val="352795964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94519"/>
            <a:ext cx="6724988" cy="877163"/>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Metrics for performance are </a:t>
            </a:r>
            <a:r>
              <a:rPr lang="en-CA" b="1" dirty="0" smtClean="0">
                <a:solidFill>
                  <a:srgbClr val="45C1A4"/>
                </a:solidFill>
                <a:latin typeface="Raleway" panose="020B0003030101060003" pitchFamily="34" charset="0"/>
              </a:rPr>
              <a:t>measured by count and weighted at the institutional level</a:t>
            </a:r>
            <a:r>
              <a:rPr lang="en-CA" dirty="0" smtClean="0">
                <a:solidFill>
                  <a:schemeClr val="bg1">
                    <a:lumMod val="65000"/>
                  </a:schemeClr>
                </a:solidFill>
                <a:latin typeface="Raleway" panose="020B0003030101060003" pitchFamily="34" charset="0"/>
              </a:rPr>
              <a:t> and are uniformly applied. Money is allocated at the governing board level.</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24</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1388639" y="2414635"/>
            <a:ext cx="1077073" cy="1447744"/>
            <a:chOff x="1087371" y="2167033"/>
            <a:chExt cx="1396800" cy="1930324"/>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180588" y="3604915"/>
              <a:ext cx="1251885" cy="492442"/>
            </a:xfrm>
            <a:prstGeom prst="rect">
              <a:avLst/>
            </a:prstGeom>
            <a:noFill/>
          </p:spPr>
          <p:txBody>
            <a:bodyPr wrap="none" rtlCol="0">
              <a:spAutoFit/>
            </a:bodyPr>
            <a:lstStyle/>
            <a:p>
              <a:pPr algn="ctr"/>
              <a:r>
                <a:rPr lang="es-HN" sz="900" b="1" dirty="0" err="1" smtClean="0">
                  <a:solidFill>
                    <a:schemeClr val="bg1">
                      <a:lumMod val="65000"/>
                    </a:schemeClr>
                  </a:solidFill>
                </a:rPr>
                <a:t>Awards</a:t>
              </a:r>
              <a:r>
                <a:rPr lang="es-HN" sz="900" b="1" dirty="0" smtClean="0">
                  <a:solidFill>
                    <a:schemeClr val="bg1">
                      <a:lumMod val="65000"/>
                    </a:schemeClr>
                  </a:solidFill>
                </a:rPr>
                <a:t> </a:t>
              </a:r>
              <a:r>
                <a:rPr lang="es-HN" sz="900" b="1" dirty="0" err="1" smtClean="0">
                  <a:solidFill>
                    <a:schemeClr val="bg1">
                      <a:lumMod val="65000"/>
                    </a:schemeClr>
                  </a:solidFill>
                </a:rPr>
                <a:t>by</a:t>
              </a:r>
              <a:r>
                <a:rPr lang="es-HN" sz="900" b="1" dirty="0" smtClean="0">
                  <a:solidFill>
                    <a:schemeClr val="bg1">
                      <a:lumMod val="65000"/>
                    </a:schemeClr>
                  </a:solidFill>
                </a:rPr>
                <a:t> </a:t>
              </a:r>
              <a:r>
                <a:rPr lang="es-HN" sz="900" b="1" dirty="0" err="1" smtClean="0">
                  <a:solidFill>
                    <a:schemeClr val="bg1">
                      <a:lumMod val="65000"/>
                    </a:schemeClr>
                  </a:solidFill>
                </a:rPr>
                <a:t>Level</a:t>
              </a:r>
              <a:endParaRPr lang="es-HN" sz="900" b="1" dirty="0" smtClean="0">
                <a:solidFill>
                  <a:schemeClr val="bg1">
                    <a:lumMod val="65000"/>
                  </a:schemeClr>
                </a:solidFill>
              </a:endParaRPr>
            </a:p>
            <a:p>
              <a:pPr algn="ctr"/>
              <a:r>
                <a:rPr lang="es-HN" sz="900" b="1" dirty="0" smtClean="0">
                  <a:solidFill>
                    <a:schemeClr val="bg1">
                      <a:lumMod val="65000"/>
                    </a:schemeClr>
                  </a:solidFill>
                </a:rPr>
                <a:t>And 2 to 4</a:t>
              </a:r>
              <a:endParaRPr lang="es-HN" sz="900" b="1" dirty="0">
                <a:solidFill>
                  <a:schemeClr val="bg1">
                    <a:lumMod val="65000"/>
                  </a:schemeClr>
                </a:solidFill>
              </a:endParaRPr>
            </a:p>
          </p:txBody>
        </p:sp>
      </p:grpSp>
      <p:grpSp>
        <p:nvGrpSpPr>
          <p:cNvPr id="33" name="Group 32"/>
          <p:cNvGrpSpPr/>
          <p:nvPr/>
        </p:nvGrpSpPr>
        <p:grpSpPr>
          <a:xfrm>
            <a:off x="3926975" y="2414634"/>
            <a:ext cx="1077073" cy="1309244"/>
            <a:chOff x="1087371" y="2167033"/>
            <a:chExt cx="1396800" cy="1745658"/>
          </a:xfrm>
        </p:grpSpPr>
        <p:grpSp>
          <p:nvGrpSpPr>
            <p:cNvPr id="34" name="Group 33"/>
            <p:cNvGrpSpPr/>
            <p:nvPr/>
          </p:nvGrpSpPr>
          <p:grpSpPr>
            <a:xfrm>
              <a:off x="1087371" y="2167033"/>
              <a:ext cx="1396800" cy="1434228"/>
              <a:chOff x="1087371" y="2167033"/>
              <a:chExt cx="1396800" cy="1434228"/>
            </a:xfrm>
          </p:grpSpPr>
          <p:sp>
            <p:nvSpPr>
              <p:cNvPr id="38" name="Oval 37"/>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 name="Oval 38"/>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35" name="TextBox 34"/>
            <p:cNvSpPr txBox="1"/>
            <p:nvPr/>
          </p:nvSpPr>
          <p:spPr>
            <a:xfrm>
              <a:off x="1280371" y="3604915"/>
              <a:ext cx="1052316" cy="307776"/>
            </a:xfrm>
            <a:prstGeom prst="rect">
              <a:avLst/>
            </a:prstGeom>
            <a:noFill/>
          </p:spPr>
          <p:txBody>
            <a:bodyPr wrap="none" rtlCol="0">
              <a:spAutoFit/>
            </a:bodyPr>
            <a:lstStyle/>
            <a:p>
              <a:pPr algn="ctr"/>
              <a:r>
                <a:rPr lang="es-HN" sz="900" b="1" dirty="0" err="1" smtClean="0">
                  <a:solidFill>
                    <a:schemeClr val="bg1">
                      <a:lumMod val="65000"/>
                    </a:schemeClr>
                  </a:solidFill>
                </a:rPr>
                <a:t>By</a:t>
              </a:r>
              <a:r>
                <a:rPr lang="es-HN" sz="900" b="1" dirty="0" smtClean="0">
                  <a:solidFill>
                    <a:schemeClr val="bg1">
                      <a:lumMod val="65000"/>
                    </a:schemeClr>
                  </a:solidFill>
                </a:rPr>
                <a:t> </a:t>
              </a:r>
              <a:r>
                <a:rPr lang="es-HN" sz="900" b="1" dirty="0" err="1" smtClean="0">
                  <a:solidFill>
                    <a:schemeClr val="bg1">
                      <a:lumMod val="65000"/>
                    </a:schemeClr>
                  </a:solidFill>
                </a:rPr>
                <a:t>Threshold</a:t>
              </a:r>
              <a:endParaRPr lang="es-HN" sz="900" b="1" dirty="0">
                <a:solidFill>
                  <a:schemeClr val="bg1">
                    <a:lumMod val="65000"/>
                  </a:schemeClr>
                </a:solidFill>
              </a:endParaRPr>
            </a:p>
          </p:txBody>
        </p:sp>
      </p:grpSp>
      <p:grpSp>
        <p:nvGrpSpPr>
          <p:cNvPr id="40" name="Group 39"/>
          <p:cNvGrpSpPr/>
          <p:nvPr/>
        </p:nvGrpSpPr>
        <p:grpSpPr>
          <a:xfrm>
            <a:off x="6109337" y="2414634"/>
            <a:ext cx="1762022" cy="1309244"/>
            <a:chOff x="664006" y="2167033"/>
            <a:chExt cx="2285074" cy="1745658"/>
          </a:xfrm>
        </p:grpSpPr>
        <p:grpSp>
          <p:nvGrpSpPr>
            <p:cNvPr id="41" name="Group 40"/>
            <p:cNvGrpSpPr/>
            <p:nvPr/>
          </p:nvGrpSpPr>
          <p:grpSpPr>
            <a:xfrm>
              <a:off x="1087371" y="2167033"/>
              <a:ext cx="1396800" cy="1434228"/>
              <a:chOff x="1087371" y="2167033"/>
              <a:chExt cx="1396800" cy="1434228"/>
            </a:xfrm>
          </p:grpSpPr>
          <p:sp>
            <p:nvSpPr>
              <p:cNvPr id="44" name="Oval 43"/>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 name="Oval 44"/>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2" name="TextBox 41"/>
            <p:cNvSpPr txBox="1"/>
            <p:nvPr/>
          </p:nvSpPr>
          <p:spPr>
            <a:xfrm>
              <a:off x="664006" y="3604915"/>
              <a:ext cx="2285074" cy="307776"/>
            </a:xfrm>
            <a:prstGeom prst="rect">
              <a:avLst/>
            </a:prstGeom>
            <a:noFill/>
          </p:spPr>
          <p:txBody>
            <a:bodyPr wrap="none" rtlCol="0">
              <a:spAutoFit/>
            </a:bodyPr>
            <a:lstStyle/>
            <a:p>
              <a:pPr algn="ctr"/>
              <a:r>
                <a:rPr lang="es-HN" sz="900" b="1" dirty="0" err="1" smtClean="0">
                  <a:solidFill>
                    <a:schemeClr val="bg1">
                      <a:lumMod val="65000"/>
                    </a:schemeClr>
                  </a:solidFill>
                </a:rPr>
                <a:t>Absolute</a:t>
              </a:r>
              <a:r>
                <a:rPr lang="es-HN" sz="900" b="1" dirty="0" smtClean="0">
                  <a:solidFill>
                    <a:schemeClr val="bg1">
                      <a:lumMod val="65000"/>
                    </a:schemeClr>
                  </a:solidFill>
                </a:rPr>
                <a:t> </a:t>
              </a:r>
              <a:r>
                <a:rPr lang="es-HN" sz="900" b="1" dirty="0" err="1" smtClean="0">
                  <a:solidFill>
                    <a:schemeClr val="bg1">
                      <a:lumMod val="65000"/>
                    </a:schemeClr>
                  </a:solidFill>
                </a:rPr>
                <a:t>Number</a:t>
              </a:r>
              <a:r>
                <a:rPr lang="es-HN" sz="900" b="1" dirty="0" smtClean="0">
                  <a:solidFill>
                    <a:schemeClr val="bg1">
                      <a:lumMod val="65000"/>
                    </a:schemeClr>
                  </a:solidFill>
                </a:rPr>
                <a:t> </a:t>
              </a:r>
              <a:r>
                <a:rPr lang="es-HN" sz="900" b="1" dirty="0" err="1" smtClean="0">
                  <a:solidFill>
                    <a:schemeClr val="bg1">
                      <a:lumMod val="65000"/>
                    </a:schemeClr>
                  </a:solidFill>
                </a:rPr>
                <a:t>Year</a:t>
              </a:r>
              <a:r>
                <a:rPr lang="es-HN" sz="900" b="1" dirty="0" smtClean="0">
                  <a:solidFill>
                    <a:schemeClr val="bg1">
                      <a:lumMod val="65000"/>
                    </a:schemeClr>
                  </a:solidFill>
                </a:rPr>
                <a:t> </a:t>
              </a:r>
              <a:r>
                <a:rPr lang="es-HN" sz="900" b="1" dirty="0" err="1" smtClean="0">
                  <a:solidFill>
                    <a:schemeClr val="bg1">
                      <a:lumMod val="65000"/>
                    </a:schemeClr>
                  </a:solidFill>
                </a:rPr>
                <a:t>over</a:t>
              </a:r>
              <a:r>
                <a:rPr lang="es-HN" sz="900" b="1" dirty="0" smtClean="0">
                  <a:solidFill>
                    <a:schemeClr val="bg1">
                      <a:lumMod val="65000"/>
                    </a:schemeClr>
                  </a:solidFill>
                </a:rPr>
                <a:t> </a:t>
              </a:r>
              <a:r>
                <a:rPr lang="es-HN" sz="900" b="1" dirty="0" err="1" smtClean="0">
                  <a:solidFill>
                    <a:schemeClr val="bg1">
                      <a:lumMod val="65000"/>
                    </a:schemeClr>
                  </a:solidFill>
                </a:rPr>
                <a:t>Year</a:t>
              </a:r>
              <a:endParaRPr lang="es-HN" sz="900" b="1" dirty="0">
                <a:solidFill>
                  <a:schemeClr val="bg1">
                    <a:lumMod val="65000"/>
                  </a:schemeClr>
                </a:solidFill>
              </a:endParaRPr>
            </a:p>
          </p:txBody>
        </p:sp>
      </p:grpSp>
      <p:sp>
        <p:nvSpPr>
          <p:cNvPr id="79" name="TextBox 78"/>
          <p:cNvSpPr txBox="1"/>
          <p:nvPr/>
        </p:nvSpPr>
        <p:spPr>
          <a:xfrm>
            <a:off x="1331640" y="2643758"/>
            <a:ext cx="1173911" cy="584775"/>
          </a:xfrm>
          <a:prstGeom prst="rect">
            <a:avLst/>
          </a:prstGeom>
          <a:noFill/>
        </p:spPr>
        <p:txBody>
          <a:bodyPr wrap="none" rtlCol="0">
            <a:spAutoFit/>
          </a:bodyPr>
          <a:lstStyle/>
          <a:p>
            <a:pPr algn="ctr"/>
            <a:r>
              <a:rPr lang="es-HN" sz="1600" b="1" dirty="0" err="1" smtClean="0">
                <a:solidFill>
                  <a:schemeClr val="bg1"/>
                </a:solidFill>
              </a:rPr>
              <a:t>Completion</a:t>
            </a:r>
            <a:endParaRPr lang="es-HN" sz="1600" b="1" dirty="0" smtClean="0">
              <a:solidFill>
                <a:schemeClr val="bg1"/>
              </a:solidFill>
            </a:endParaRPr>
          </a:p>
          <a:p>
            <a:pPr algn="ctr"/>
            <a:r>
              <a:rPr lang="es-HN" sz="1600" b="1" dirty="0" smtClean="0">
                <a:solidFill>
                  <a:schemeClr val="bg1"/>
                </a:solidFill>
              </a:rPr>
              <a:t>&amp; </a:t>
            </a:r>
            <a:r>
              <a:rPr lang="es-HN" sz="1600" b="1" dirty="0" err="1" smtClean="0">
                <a:solidFill>
                  <a:schemeClr val="bg1"/>
                </a:solidFill>
              </a:rPr>
              <a:t>Transfers</a:t>
            </a:r>
            <a:endParaRPr lang="es-HN" sz="1600" b="1" dirty="0">
              <a:solidFill>
                <a:schemeClr val="bg1"/>
              </a:solidFill>
            </a:endParaRPr>
          </a:p>
        </p:txBody>
      </p:sp>
      <p:sp>
        <p:nvSpPr>
          <p:cNvPr id="81" name="TextBox 80"/>
          <p:cNvSpPr txBox="1"/>
          <p:nvPr/>
        </p:nvSpPr>
        <p:spPr>
          <a:xfrm>
            <a:off x="3961411" y="2788675"/>
            <a:ext cx="1018998" cy="338554"/>
          </a:xfrm>
          <a:prstGeom prst="rect">
            <a:avLst/>
          </a:prstGeom>
          <a:noFill/>
        </p:spPr>
        <p:txBody>
          <a:bodyPr wrap="none" rtlCol="0">
            <a:spAutoFit/>
          </a:bodyPr>
          <a:lstStyle/>
          <a:p>
            <a:pPr algn="ctr"/>
            <a:r>
              <a:rPr lang="es-HN" sz="1600" b="1" dirty="0" err="1" smtClean="0">
                <a:solidFill>
                  <a:schemeClr val="bg1"/>
                </a:solidFill>
              </a:rPr>
              <a:t>Retention</a:t>
            </a:r>
            <a:endParaRPr lang="es-HN" sz="1600" b="1" dirty="0">
              <a:solidFill>
                <a:schemeClr val="bg1"/>
              </a:solidFill>
            </a:endParaRPr>
          </a:p>
        </p:txBody>
      </p:sp>
      <p:sp>
        <p:nvSpPr>
          <p:cNvPr id="83" name="TextBox 82"/>
          <p:cNvSpPr txBox="1"/>
          <p:nvPr/>
        </p:nvSpPr>
        <p:spPr>
          <a:xfrm>
            <a:off x="6469003" y="2651757"/>
            <a:ext cx="977448" cy="584775"/>
          </a:xfrm>
          <a:prstGeom prst="rect">
            <a:avLst/>
          </a:prstGeom>
          <a:noFill/>
        </p:spPr>
        <p:txBody>
          <a:bodyPr wrap="none" rtlCol="0">
            <a:spAutoFit/>
          </a:bodyPr>
          <a:lstStyle/>
          <a:p>
            <a:pPr algn="ctr"/>
            <a:r>
              <a:rPr lang="es-HN" sz="1600" b="1" dirty="0" err="1" smtClean="0">
                <a:solidFill>
                  <a:schemeClr val="bg1"/>
                </a:solidFill>
              </a:rPr>
              <a:t>Award</a:t>
            </a:r>
            <a:endParaRPr lang="es-HN" sz="1600" b="1" dirty="0" smtClean="0">
              <a:solidFill>
                <a:schemeClr val="bg1"/>
              </a:solidFill>
            </a:endParaRPr>
          </a:p>
          <a:p>
            <a:pPr algn="ctr"/>
            <a:r>
              <a:rPr lang="es-HN" sz="1600" b="1" dirty="0" err="1" smtClean="0">
                <a:solidFill>
                  <a:schemeClr val="bg1"/>
                </a:solidFill>
              </a:rPr>
              <a:t>Increases</a:t>
            </a:r>
            <a:endParaRPr lang="es-HN" sz="1600" b="1" dirty="0">
              <a:solidFill>
                <a:schemeClr val="bg1"/>
              </a:solidFill>
            </a:endParaRPr>
          </a:p>
        </p:txBody>
      </p:sp>
    </p:spTree>
    <p:extLst>
      <p:ext uri="{BB962C8B-B14F-4D97-AF65-F5344CB8AC3E}">
        <p14:creationId xmlns:p14="http://schemas.microsoft.com/office/powerpoint/2010/main" val="376565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fade">
                                      <p:cBhvr>
                                        <p:cTn id="25" dur="500"/>
                                        <p:tgtEl>
                                          <p:spTgt spid="81"/>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fade">
                                      <p:cBhvr>
                                        <p:cTn id="3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P spid="81" grpId="0"/>
      <p:bldP spid="8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7"/>
            <a:ext cx="6724988"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Completion and Transfers have </a:t>
            </a:r>
            <a:r>
              <a:rPr lang="en-CA" sz="1600" b="1" dirty="0" smtClean="0">
                <a:solidFill>
                  <a:srgbClr val="45C1A4"/>
                </a:solidFill>
                <a:latin typeface="Raleway" panose="020B0003030101060003" pitchFamily="34" charset="0"/>
              </a:rPr>
              <a:t>two bonus elements </a:t>
            </a:r>
            <a:r>
              <a:rPr lang="en-CA" sz="1600" dirty="0" smtClean="0">
                <a:solidFill>
                  <a:schemeClr val="bg1">
                    <a:lumMod val="65000"/>
                  </a:schemeClr>
                </a:solidFill>
                <a:latin typeface="Raleway" panose="020B0003030101060003" pitchFamily="34" charset="0"/>
              </a:rPr>
              <a:t>nested within their measurement. These metrics feature bonuses for high-demand fields, Pell-eligible students, and URM students. </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25</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9" name="Group 18"/>
          <p:cNvGrpSpPr/>
          <p:nvPr/>
        </p:nvGrpSpPr>
        <p:grpSpPr>
          <a:xfrm>
            <a:off x="1070408" y="1921020"/>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180588" y="3604915"/>
              <a:ext cx="1251885" cy="307776"/>
            </a:xfrm>
            <a:prstGeom prst="rect">
              <a:avLst/>
            </a:prstGeom>
            <a:noFill/>
          </p:spPr>
          <p:txBody>
            <a:bodyPr wrap="none" rtlCol="0">
              <a:spAutoFit/>
            </a:bodyPr>
            <a:lstStyle/>
            <a:p>
              <a:pPr algn="ctr"/>
              <a:r>
                <a:rPr lang="es-HN" sz="900" b="1" dirty="0" err="1" smtClean="0">
                  <a:solidFill>
                    <a:schemeClr val="bg1">
                      <a:lumMod val="65000"/>
                    </a:schemeClr>
                  </a:solidFill>
                </a:rPr>
                <a:t>Awards</a:t>
              </a:r>
              <a:r>
                <a:rPr lang="es-HN" sz="900" b="1" dirty="0" smtClean="0">
                  <a:solidFill>
                    <a:schemeClr val="bg1">
                      <a:lumMod val="65000"/>
                    </a:schemeClr>
                  </a:solidFill>
                </a:rPr>
                <a:t> </a:t>
              </a:r>
              <a:r>
                <a:rPr lang="es-HN" sz="900" b="1" dirty="0" err="1" smtClean="0">
                  <a:solidFill>
                    <a:schemeClr val="bg1">
                      <a:lumMod val="65000"/>
                    </a:schemeClr>
                  </a:solidFill>
                </a:rPr>
                <a:t>by</a:t>
              </a:r>
              <a:r>
                <a:rPr lang="es-HN" sz="900" b="1" dirty="0" smtClean="0">
                  <a:solidFill>
                    <a:schemeClr val="bg1">
                      <a:lumMod val="65000"/>
                    </a:schemeClr>
                  </a:solidFill>
                </a:rPr>
                <a:t> </a:t>
              </a:r>
              <a:r>
                <a:rPr lang="es-HN" sz="900" b="1" dirty="0" err="1" smtClean="0">
                  <a:solidFill>
                    <a:schemeClr val="bg1">
                      <a:lumMod val="65000"/>
                    </a:schemeClr>
                  </a:solidFill>
                </a:rPr>
                <a:t>Level</a:t>
              </a:r>
              <a:endParaRPr lang="es-HN" sz="900" b="1" dirty="0">
                <a:solidFill>
                  <a:schemeClr val="bg1">
                    <a:lumMod val="65000"/>
                  </a:schemeClr>
                </a:solidFill>
              </a:endParaRPr>
            </a:p>
          </p:txBody>
        </p:sp>
      </p:grpSp>
      <p:grpSp>
        <p:nvGrpSpPr>
          <p:cNvPr id="26" name="Group 25"/>
          <p:cNvGrpSpPr/>
          <p:nvPr/>
        </p:nvGrpSpPr>
        <p:grpSpPr>
          <a:xfrm>
            <a:off x="1087373" y="3512756"/>
            <a:ext cx="1077073" cy="1309244"/>
            <a:chOff x="1087371" y="2167033"/>
            <a:chExt cx="1396800" cy="1745658"/>
          </a:xfrm>
        </p:grpSpPr>
        <p:grpSp>
          <p:nvGrpSpPr>
            <p:cNvPr id="27" name="Group 26"/>
            <p:cNvGrpSpPr/>
            <p:nvPr/>
          </p:nvGrpSpPr>
          <p:grpSpPr>
            <a:xfrm>
              <a:off x="1087371" y="2167033"/>
              <a:ext cx="1396800" cy="1434228"/>
              <a:chOff x="1087371" y="2167033"/>
              <a:chExt cx="1396800" cy="1434228"/>
            </a:xfrm>
          </p:grpSpPr>
          <p:sp>
            <p:nvSpPr>
              <p:cNvPr id="31" name="Oval 30"/>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2" name="Oval 31"/>
              <p:cNvSpPr/>
              <p:nvPr/>
            </p:nvSpPr>
            <p:spPr>
              <a:xfrm>
                <a:off x="1087371" y="2167033"/>
                <a:ext cx="388285" cy="38828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29" name="TextBox 28"/>
            <p:cNvSpPr txBox="1"/>
            <p:nvPr/>
          </p:nvSpPr>
          <p:spPr>
            <a:xfrm>
              <a:off x="1170198" y="3604915"/>
              <a:ext cx="1272673" cy="307776"/>
            </a:xfrm>
            <a:prstGeom prst="rect">
              <a:avLst/>
            </a:prstGeom>
            <a:noFill/>
          </p:spPr>
          <p:txBody>
            <a:bodyPr wrap="none" rtlCol="0">
              <a:spAutoFit/>
            </a:bodyPr>
            <a:lstStyle/>
            <a:p>
              <a:pPr algn="ctr"/>
              <a:r>
                <a:rPr lang="es-HN" sz="900" b="1" dirty="0" smtClean="0">
                  <a:solidFill>
                    <a:schemeClr val="bg1">
                      <a:lumMod val="65000"/>
                    </a:schemeClr>
                  </a:solidFill>
                </a:rPr>
                <a:t>2 to 4; &gt;= 18 SCH</a:t>
              </a:r>
              <a:endParaRPr lang="es-HN" sz="900" b="1" dirty="0">
                <a:solidFill>
                  <a:schemeClr val="bg1">
                    <a:lumMod val="65000"/>
                  </a:schemeClr>
                </a:solidFill>
              </a:endParaRPr>
            </a:p>
          </p:txBody>
        </p:sp>
      </p:grpSp>
      <p:sp>
        <p:nvSpPr>
          <p:cNvPr id="79" name="TextBox 78"/>
          <p:cNvSpPr txBox="1"/>
          <p:nvPr/>
        </p:nvSpPr>
        <p:spPr>
          <a:xfrm>
            <a:off x="1013409" y="2303765"/>
            <a:ext cx="1173912" cy="338554"/>
          </a:xfrm>
          <a:prstGeom prst="rect">
            <a:avLst/>
          </a:prstGeom>
          <a:noFill/>
        </p:spPr>
        <p:txBody>
          <a:bodyPr wrap="none" rtlCol="0">
            <a:spAutoFit/>
          </a:bodyPr>
          <a:lstStyle/>
          <a:p>
            <a:pPr algn="ctr"/>
            <a:r>
              <a:rPr lang="es-HN" sz="1600" b="1" dirty="0" err="1" smtClean="0">
                <a:solidFill>
                  <a:schemeClr val="bg1"/>
                </a:solidFill>
              </a:rPr>
              <a:t>Completion</a:t>
            </a:r>
            <a:endParaRPr lang="es-HN" sz="1600" b="1" dirty="0">
              <a:solidFill>
                <a:schemeClr val="bg1"/>
              </a:solidFill>
            </a:endParaRPr>
          </a:p>
        </p:txBody>
      </p:sp>
      <p:sp>
        <p:nvSpPr>
          <p:cNvPr id="80" name="TextBox 79"/>
          <p:cNvSpPr txBox="1"/>
          <p:nvPr/>
        </p:nvSpPr>
        <p:spPr>
          <a:xfrm>
            <a:off x="1158863" y="3903937"/>
            <a:ext cx="953724" cy="338554"/>
          </a:xfrm>
          <a:prstGeom prst="rect">
            <a:avLst/>
          </a:prstGeom>
          <a:noFill/>
        </p:spPr>
        <p:txBody>
          <a:bodyPr wrap="none" rtlCol="0">
            <a:spAutoFit/>
          </a:bodyPr>
          <a:lstStyle/>
          <a:p>
            <a:pPr algn="ctr"/>
            <a:r>
              <a:rPr lang="es-HN" sz="1600" b="1" dirty="0" err="1" smtClean="0">
                <a:solidFill>
                  <a:schemeClr val="bg1"/>
                </a:solidFill>
              </a:rPr>
              <a:t>Transfers</a:t>
            </a:r>
            <a:endParaRPr lang="es-HN" sz="1600" b="1" dirty="0">
              <a:solidFill>
                <a:schemeClr val="bg1"/>
              </a:solidFill>
            </a:endParaRPr>
          </a:p>
        </p:txBody>
      </p:sp>
      <p:sp>
        <p:nvSpPr>
          <p:cNvPr id="43" name="Text Box 7"/>
          <p:cNvSpPr txBox="1">
            <a:spLocks noChangeArrowheads="1"/>
          </p:cNvSpPr>
          <p:nvPr/>
        </p:nvSpPr>
        <p:spPr bwMode="auto">
          <a:xfrm>
            <a:off x="2267744" y="2103408"/>
            <a:ext cx="6724988" cy="1338828"/>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Completions</a:t>
            </a:r>
            <a:r>
              <a:rPr lang="en-CA" sz="1400" dirty="0" smtClean="0">
                <a:solidFill>
                  <a:schemeClr val="bg1">
                    <a:lumMod val="65000"/>
                  </a:schemeClr>
                </a:solidFill>
                <a:latin typeface="Raleway" panose="020B0003030101060003" pitchFamily="34" charset="0"/>
              </a:rPr>
              <a:t>: Different weights by award type</a:t>
            </a:r>
          </a:p>
          <a:p>
            <a:pPr marL="742950" lvl="1" indent="-285750" defTabSz="1088232">
              <a:buFont typeface="Arial" panose="020B0604020202020204" pitchFamily="34" charset="0"/>
              <a:buChar char="•"/>
            </a:pPr>
            <a:r>
              <a:rPr lang="en-CA" sz="1400" b="1" dirty="0" smtClean="0">
                <a:solidFill>
                  <a:schemeClr val="bg1">
                    <a:lumMod val="65000"/>
                  </a:schemeClr>
                </a:solidFill>
                <a:latin typeface="Raleway" panose="020B0003030101060003" pitchFamily="34" charset="0"/>
              </a:rPr>
              <a:t>Certificates = 0.25</a:t>
            </a:r>
          </a:p>
          <a:p>
            <a:pPr marL="742950" lvl="1" indent="-285750" defTabSz="1088232">
              <a:buFont typeface="Arial" panose="020B0604020202020204" pitchFamily="34" charset="0"/>
              <a:buChar char="•"/>
            </a:pPr>
            <a:r>
              <a:rPr lang="en-CA" sz="1400" b="1" dirty="0" smtClean="0">
                <a:solidFill>
                  <a:schemeClr val="bg1">
                    <a:lumMod val="65000"/>
                  </a:schemeClr>
                </a:solidFill>
                <a:latin typeface="Raleway" panose="020B0003030101060003" pitchFamily="34" charset="0"/>
              </a:rPr>
              <a:t>Associates = 0.50</a:t>
            </a:r>
          </a:p>
          <a:p>
            <a:pPr marL="742950" lvl="1" indent="-285750" defTabSz="1088232">
              <a:buFont typeface="Arial" panose="020B0604020202020204" pitchFamily="34" charset="0"/>
              <a:buChar char="•"/>
            </a:pPr>
            <a:r>
              <a:rPr lang="en-CA" sz="1400" b="1" dirty="0" smtClean="0">
                <a:solidFill>
                  <a:schemeClr val="bg1">
                    <a:lumMod val="65000"/>
                  </a:schemeClr>
                </a:solidFill>
                <a:latin typeface="Raleway" panose="020B0003030101060003" pitchFamily="34" charset="0"/>
              </a:rPr>
              <a:t>Bachelors = 1.00</a:t>
            </a:r>
          </a:p>
          <a:p>
            <a:pPr marL="742950" lvl="1" indent="-285750" defTabSz="1088232">
              <a:buFont typeface="Arial" panose="020B0604020202020204" pitchFamily="34" charset="0"/>
              <a:buChar char="•"/>
            </a:pPr>
            <a:r>
              <a:rPr lang="en-CA" sz="1400" b="1" dirty="0" smtClean="0">
                <a:solidFill>
                  <a:schemeClr val="bg1">
                    <a:lumMod val="65000"/>
                  </a:schemeClr>
                </a:solidFill>
                <a:latin typeface="Raleway" panose="020B0003030101060003" pitchFamily="34" charset="0"/>
              </a:rPr>
              <a:t>Masters = 1.25</a:t>
            </a:r>
          </a:p>
          <a:p>
            <a:pPr marL="742950" lvl="1" indent="-285750" defTabSz="1088232">
              <a:buFont typeface="Arial" panose="020B0604020202020204" pitchFamily="34" charset="0"/>
              <a:buChar char="•"/>
            </a:pPr>
            <a:r>
              <a:rPr lang="en-CA" sz="1400" b="1" dirty="0" smtClean="0">
                <a:solidFill>
                  <a:schemeClr val="bg1">
                    <a:lumMod val="65000"/>
                  </a:schemeClr>
                </a:solidFill>
                <a:latin typeface="Raleway" panose="020B0003030101060003" pitchFamily="34" charset="0"/>
              </a:rPr>
              <a:t>Doctoral/Professional = 1.75</a:t>
            </a:r>
            <a:endParaRPr lang="en-CA" sz="1400" b="1" dirty="0">
              <a:solidFill>
                <a:srgbClr val="45C1A4"/>
              </a:solidFill>
              <a:latin typeface="Raleway" panose="020B0003030101060003" pitchFamily="34" charset="0"/>
            </a:endParaRPr>
          </a:p>
        </p:txBody>
      </p:sp>
      <p:sp>
        <p:nvSpPr>
          <p:cNvPr id="49" name="Text Box 7"/>
          <p:cNvSpPr txBox="1">
            <a:spLocks noChangeArrowheads="1"/>
          </p:cNvSpPr>
          <p:nvPr/>
        </p:nvSpPr>
        <p:spPr bwMode="auto">
          <a:xfrm>
            <a:off x="2267744" y="3903607"/>
            <a:ext cx="6724988" cy="477054"/>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Transfers</a:t>
            </a:r>
            <a:r>
              <a:rPr lang="en-CA" sz="1400" dirty="0" smtClean="0">
                <a:solidFill>
                  <a:schemeClr val="bg1">
                    <a:lumMod val="65000"/>
                  </a:schemeClr>
                </a:solidFill>
                <a:latin typeface="Raleway" panose="020B0003030101060003" pitchFamily="34" charset="0"/>
              </a:rPr>
              <a:t>: Number of students with 18 credit hours or more who transfer from community colleges to a public 4-year institution.</a:t>
            </a:r>
            <a:endParaRPr lang="en-CA" sz="1400" b="1" dirty="0">
              <a:solidFill>
                <a:srgbClr val="45C1A4"/>
              </a:solidFill>
              <a:latin typeface="Raleway" panose="020B0003030101060003" pitchFamily="34" charset="0"/>
            </a:endParaRPr>
          </a:p>
        </p:txBody>
      </p:sp>
    </p:spTree>
    <p:extLst>
      <p:ext uri="{BB962C8B-B14F-4D97-AF65-F5344CB8AC3E}">
        <p14:creationId xmlns:p14="http://schemas.microsoft.com/office/powerpoint/2010/main" val="164100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fade">
                                      <p:cBhvr>
                                        <p:cTn id="25" dur="500"/>
                                        <p:tgtEl>
                                          <p:spTgt spid="8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9" grpId="0"/>
      <p:bldP spid="80" grpId="0"/>
      <p:bldP spid="43" grpId="0"/>
      <p:bldP spid="4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10630"/>
            <a:ext cx="6724988"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Completion weighting by high-demand field and level features several fixed weights as well as a flexible bonus for these variables. These weights and bonuses would apply to every institution. There are also </a:t>
            </a:r>
            <a:r>
              <a:rPr lang="en-CA" sz="1400" b="1" dirty="0" smtClean="0">
                <a:solidFill>
                  <a:srgbClr val="45C1A4"/>
                </a:solidFill>
                <a:latin typeface="Raleway" panose="020B0003030101060003" pitchFamily="34" charset="0"/>
              </a:rPr>
              <a:t>additional bonuses</a:t>
            </a:r>
            <a:r>
              <a:rPr lang="en-CA" sz="1400" dirty="0" smtClean="0">
                <a:solidFill>
                  <a:schemeClr val="bg1">
                    <a:lumMod val="65000"/>
                  </a:schemeClr>
                </a:solidFill>
                <a:latin typeface="Raleway" panose="020B0003030101060003" pitchFamily="34" charset="0"/>
              </a:rPr>
              <a:t> for Pell and URM.</a:t>
            </a:r>
            <a:endParaRPr lang="en-CA" sz="14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26</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37" name="Text Box 7"/>
          <p:cNvSpPr txBox="1">
            <a:spLocks noChangeArrowheads="1"/>
          </p:cNvSpPr>
          <p:nvPr/>
        </p:nvSpPr>
        <p:spPr bwMode="auto">
          <a:xfrm>
            <a:off x="3556587" y="2571749"/>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TOTAL AWARDS</a:t>
            </a:r>
            <a:endParaRPr lang="en-CA" sz="2000" b="1" spc="-150" dirty="0">
              <a:solidFill>
                <a:schemeClr val="bg1"/>
              </a:solidFill>
              <a:latin typeface="Raleway" panose="020B0003030101060003" pitchFamily="34" charset="0"/>
            </a:endParaRPr>
          </a:p>
        </p:txBody>
      </p:sp>
      <p:sp>
        <p:nvSpPr>
          <p:cNvPr id="39" name="Text Box 7"/>
          <p:cNvSpPr txBox="1">
            <a:spLocks noChangeArrowheads="1"/>
          </p:cNvSpPr>
          <p:nvPr/>
        </p:nvSpPr>
        <p:spPr bwMode="auto">
          <a:xfrm>
            <a:off x="2548143" y="2736725"/>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HIGH-DEMAND</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1" name="Text Box 7"/>
          <p:cNvSpPr txBox="1">
            <a:spLocks noChangeArrowheads="1"/>
          </p:cNvSpPr>
          <p:nvPr/>
        </p:nvSpPr>
        <p:spPr bwMode="auto">
          <a:xfrm>
            <a:off x="4808858" y="2736724"/>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ALL OTHER</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2" name="Text Box 7"/>
          <p:cNvSpPr txBox="1">
            <a:spLocks noChangeArrowheads="1"/>
          </p:cNvSpPr>
          <p:nvPr/>
        </p:nvSpPr>
        <p:spPr bwMode="auto">
          <a:xfrm>
            <a:off x="2540952" y="3422198"/>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1.5</a:t>
            </a:r>
            <a:endParaRPr lang="en-CA" sz="2000" b="1" spc="-150" dirty="0">
              <a:solidFill>
                <a:schemeClr val="bg1"/>
              </a:solidFill>
              <a:latin typeface="Arial" panose="020B0604020202020204" pitchFamily="34" charset="0"/>
              <a:cs typeface="Arial" panose="020B0604020202020204" pitchFamily="34" charset="0"/>
            </a:endParaRPr>
          </a:p>
        </p:txBody>
      </p:sp>
      <p:sp>
        <p:nvSpPr>
          <p:cNvPr id="44" name="Text Box 7"/>
          <p:cNvSpPr txBox="1">
            <a:spLocks noChangeArrowheads="1"/>
          </p:cNvSpPr>
          <p:nvPr/>
        </p:nvSpPr>
        <p:spPr bwMode="auto">
          <a:xfrm>
            <a:off x="4801667" y="3422197"/>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1.0</a:t>
            </a:r>
            <a:endParaRPr lang="en-CA" sz="2000" b="1" spc="-150" dirty="0">
              <a:solidFill>
                <a:schemeClr val="bg1"/>
              </a:solidFill>
              <a:latin typeface="Arial" panose="020B0604020202020204" pitchFamily="34" charset="0"/>
              <a:cs typeface="Arial" panose="020B0604020202020204" pitchFamily="34" charset="0"/>
            </a:endParaRPr>
          </a:p>
        </p:txBody>
      </p:sp>
      <p:graphicFrame>
        <p:nvGraphicFramePr>
          <p:cNvPr id="46" name="Table 45"/>
          <p:cNvGraphicFramePr>
            <a:graphicFrameLocks noGrp="1"/>
          </p:cNvGraphicFramePr>
          <p:nvPr>
            <p:extLst>
              <p:ext uri="{D42A27DB-BD31-4B8C-83A1-F6EECF244321}">
                <p14:modId xmlns:p14="http://schemas.microsoft.com/office/powerpoint/2010/main" val="3727867691"/>
              </p:ext>
            </p:extLst>
          </p:nvPr>
        </p:nvGraphicFramePr>
        <p:xfrm>
          <a:off x="131538" y="1635646"/>
          <a:ext cx="8636658" cy="3021847"/>
        </p:xfrm>
        <a:graphic>
          <a:graphicData uri="http://schemas.openxmlformats.org/drawingml/2006/table">
            <a:tbl>
              <a:tblPr firstRow="1" bandRow="1">
                <a:tableStyleId>{5C22544A-7EE6-4342-B048-85BDC9FD1C3A}</a:tableStyleId>
              </a:tblPr>
              <a:tblGrid>
                <a:gridCol w="1303136"/>
                <a:gridCol w="1303136"/>
                <a:gridCol w="1426175"/>
                <a:gridCol w="1296144"/>
                <a:gridCol w="1224136"/>
                <a:gridCol w="1008112"/>
                <a:gridCol w="1075819"/>
              </a:tblGrid>
              <a:tr h="796807">
                <a:tc>
                  <a:txBody>
                    <a:bodyPr/>
                    <a:lstStyle/>
                    <a:p>
                      <a:pPr algn="ctr"/>
                      <a:r>
                        <a:rPr lang="en-US" sz="1600" dirty="0" smtClean="0">
                          <a:latin typeface="Raleway" panose="020B0003030101060003" pitchFamily="34" charset="0"/>
                        </a:rPr>
                        <a:t>Demand</a:t>
                      </a:r>
                      <a:r>
                        <a:rPr lang="en-US" sz="1600" baseline="0" dirty="0" smtClean="0">
                          <a:latin typeface="Raleway" panose="020B0003030101060003" pitchFamily="34" charset="0"/>
                        </a:rPr>
                        <a:t> Indication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Transfer</a:t>
                      </a:r>
                      <a:br>
                        <a:rPr lang="en-US" sz="1600" dirty="0" smtClean="0">
                          <a:latin typeface="Raleway" panose="020B0003030101060003" pitchFamily="34" charset="0"/>
                        </a:rPr>
                      </a:br>
                      <a:r>
                        <a:rPr lang="en-US" sz="1600" dirty="0" smtClean="0">
                          <a:latin typeface="Raleway" panose="020B0003030101060003" pitchFamily="34" charset="0"/>
                        </a:rPr>
                        <a:t>(0.25)</a:t>
                      </a:r>
                    </a:p>
                  </a:txBody>
                  <a:tcPr anchor="ctr"/>
                </a:tc>
                <a:tc>
                  <a:txBody>
                    <a:bodyPr/>
                    <a:lstStyle/>
                    <a:p>
                      <a:pPr algn="ctr"/>
                      <a:r>
                        <a:rPr lang="en-US" sz="1600" dirty="0" smtClean="0">
                          <a:latin typeface="Raleway" panose="020B0003030101060003" pitchFamily="34" charset="0"/>
                        </a:rPr>
                        <a:t>Certificates</a:t>
                      </a:r>
                    </a:p>
                    <a:p>
                      <a:pPr algn="ctr"/>
                      <a:r>
                        <a:rPr lang="en-US" sz="1600" dirty="0" smtClean="0">
                          <a:latin typeface="Raleway" panose="020B0003030101060003" pitchFamily="34" charset="0"/>
                        </a:rPr>
                        <a:t>(0.25)</a:t>
                      </a:r>
                    </a:p>
                  </a:txBody>
                  <a:tcPr anchor="ctr"/>
                </a:tc>
                <a:tc>
                  <a:txBody>
                    <a:bodyPr/>
                    <a:lstStyle/>
                    <a:p>
                      <a:pPr algn="ctr"/>
                      <a:r>
                        <a:rPr lang="en-US" sz="1600" b="1" i="0" u="none" dirty="0" smtClean="0">
                          <a:latin typeface="Raleway" panose="020B0003030101060003" pitchFamily="34" charset="0"/>
                        </a:rPr>
                        <a:t>Associates</a:t>
                      </a:r>
                    </a:p>
                    <a:p>
                      <a:pPr algn="ctr"/>
                      <a:r>
                        <a:rPr lang="en-US" sz="1600" b="1" i="0" u="none" dirty="0" smtClean="0">
                          <a:latin typeface="Raleway" panose="020B0003030101060003" pitchFamily="34" charset="0"/>
                        </a:rPr>
                        <a:t>(0.50)</a:t>
                      </a:r>
                    </a:p>
                  </a:txBody>
                  <a:tcPr anchor="ctr"/>
                </a:tc>
                <a:tc>
                  <a:txBody>
                    <a:bodyPr/>
                    <a:lstStyle/>
                    <a:p>
                      <a:pPr algn="ctr"/>
                      <a:r>
                        <a:rPr lang="en-US" sz="1600" b="1" i="0" u="none" dirty="0" smtClean="0">
                          <a:latin typeface="Raleway" panose="020B0003030101060003" pitchFamily="34" charset="0"/>
                        </a:rPr>
                        <a:t>Bachelors</a:t>
                      </a:r>
                    </a:p>
                    <a:p>
                      <a:pPr algn="ctr"/>
                      <a:r>
                        <a:rPr lang="en-US" sz="1600" b="1" i="0" u="none" dirty="0" smtClean="0">
                          <a:latin typeface="Raleway" panose="020B0003030101060003" pitchFamily="34" charset="0"/>
                        </a:rPr>
                        <a:t>(1.00)</a:t>
                      </a:r>
                    </a:p>
                  </a:txBody>
                  <a:tcPr anchor="ctr"/>
                </a:tc>
                <a:tc>
                  <a:txBody>
                    <a:bodyPr/>
                    <a:lstStyle/>
                    <a:p>
                      <a:pPr algn="ctr"/>
                      <a:r>
                        <a:rPr lang="en-US" sz="1600" b="1" i="0" u="none" dirty="0" smtClean="0">
                          <a:latin typeface="Raleway" panose="020B0003030101060003" pitchFamily="34" charset="0"/>
                        </a:rPr>
                        <a:t>Masters</a:t>
                      </a:r>
                    </a:p>
                    <a:p>
                      <a:pPr algn="ctr"/>
                      <a:r>
                        <a:rPr lang="en-US" sz="1600" b="1" i="0" u="none" dirty="0" smtClean="0">
                          <a:latin typeface="Raleway" panose="020B0003030101060003" pitchFamily="34" charset="0"/>
                        </a:rPr>
                        <a:t>(1.25)</a:t>
                      </a:r>
                    </a:p>
                  </a:txBody>
                  <a:tcPr anchor="ctr"/>
                </a:tc>
                <a:tc>
                  <a:txBody>
                    <a:bodyPr/>
                    <a:lstStyle/>
                    <a:p>
                      <a:pPr algn="ctr"/>
                      <a:r>
                        <a:rPr lang="en-US" sz="1600" b="1" i="0" u="none" dirty="0" smtClean="0">
                          <a:latin typeface="Raleway" panose="020B0003030101060003" pitchFamily="34" charset="0"/>
                        </a:rPr>
                        <a:t>Doctoral</a:t>
                      </a:r>
                    </a:p>
                    <a:p>
                      <a:pPr algn="ctr"/>
                      <a:r>
                        <a:rPr lang="en-US" sz="1600" b="1" i="0" u="none" dirty="0" smtClean="0">
                          <a:latin typeface="Raleway" panose="020B0003030101060003" pitchFamily="34" charset="0"/>
                        </a:rPr>
                        <a:t>(1.75)</a:t>
                      </a:r>
                    </a:p>
                  </a:txBody>
                  <a:tcPr anchor="ctr"/>
                </a:tc>
              </a:tr>
              <a:tr h="741680">
                <a:tc>
                  <a:txBody>
                    <a:bodyPr/>
                    <a:lstStyle/>
                    <a:p>
                      <a:pPr algn="ctr"/>
                      <a:r>
                        <a:rPr lang="en-US" sz="1400" dirty="0" smtClean="0">
                          <a:latin typeface="Raleway" panose="020B0003030101060003" pitchFamily="34" charset="0"/>
                        </a:rPr>
                        <a:t>High Demand</a:t>
                      </a:r>
                      <a:endParaRPr lang="en-US" sz="1400" dirty="0">
                        <a:latin typeface="Raleway" panose="020B0003030101060003" pitchFamily="34" charset="0"/>
                      </a:endParaRPr>
                    </a:p>
                  </a:txBody>
                  <a:tcPr anchor="ctr">
                    <a:solidFill>
                      <a:schemeClr val="bg1">
                        <a:lumMod val="85000"/>
                      </a:schemeClr>
                    </a:solidFill>
                  </a:tcPr>
                </a:tc>
                <a:tc rowSpan="2">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All Others</a:t>
                      </a:r>
                      <a:endParaRPr lang="en-US" sz="1400" dirty="0">
                        <a:latin typeface="Raleway" panose="020B0003030101060003" pitchFamily="34" charset="0"/>
                      </a:endParaRPr>
                    </a:p>
                  </a:txBody>
                  <a:tcPr anchor="ctr">
                    <a:solidFill>
                      <a:schemeClr val="bg1">
                        <a:lumMod val="75000"/>
                      </a:schemeClr>
                    </a:solidFill>
                  </a:tcPr>
                </a:tc>
                <a:tc vMerge="1">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r>
              <a:tr h="741680">
                <a:tc>
                  <a:txBody>
                    <a:bodyPr/>
                    <a:lstStyle/>
                    <a:p>
                      <a:pPr algn="ctr"/>
                      <a:r>
                        <a:rPr lang="en-US" sz="1400" i="1" dirty="0" smtClean="0">
                          <a:latin typeface="Raleway" panose="020B0003030101060003" pitchFamily="34" charset="0"/>
                        </a:rPr>
                        <a:t>Total </a:t>
                      </a:r>
                      <a:br>
                        <a:rPr lang="en-US" sz="1400" i="1" dirty="0" smtClean="0">
                          <a:latin typeface="Raleway" panose="020B0003030101060003" pitchFamily="34" charset="0"/>
                        </a:rPr>
                      </a:br>
                      <a:r>
                        <a:rPr lang="en-US" sz="1400" i="1" dirty="0" smtClean="0">
                          <a:latin typeface="Raleway" panose="020B0003030101060003" pitchFamily="34" charset="0"/>
                        </a:rPr>
                        <a:t>(with weights applied)</a:t>
                      </a:r>
                      <a:endParaRPr lang="en-US" sz="1400" i="1" dirty="0">
                        <a:latin typeface="Raleway" panose="020B0003030101060003" pitchFamily="34" charset="0"/>
                      </a:endParaRPr>
                    </a:p>
                  </a:txBody>
                  <a:tcPr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27867691"/>
              </p:ext>
            </p:extLst>
          </p:nvPr>
        </p:nvGraphicFramePr>
        <p:xfrm>
          <a:off x="183814" y="1635646"/>
          <a:ext cx="8636658" cy="3021847"/>
        </p:xfrm>
        <a:graphic>
          <a:graphicData uri="http://schemas.openxmlformats.org/drawingml/2006/table">
            <a:tbl>
              <a:tblPr firstRow="1" bandRow="1">
                <a:tableStyleId>{5C22544A-7EE6-4342-B048-85BDC9FD1C3A}</a:tableStyleId>
              </a:tblPr>
              <a:tblGrid>
                <a:gridCol w="1303136"/>
                <a:gridCol w="1303136"/>
                <a:gridCol w="1426175"/>
                <a:gridCol w="1296144"/>
                <a:gridCol w="1224136"/>
                <a:gridCol w="1008112"/>
                <a:gridCol w="1075819"/>
              </a:tblGrid>
              <a:tr h="796807">
                <a:tc>
                  <a:txBody>
                    <a:bodyPr/>
                    <a:lstStyle/>
                    <a:p>
                      <a:pPr algn="ctr"/>
                      <a:r>
                        <a:rPr lang="en-US" sz="1600" dirty="0" smtClean="0">
                          <a:latin typeface="Raleway" panose="020B0003030101060003" pitchFamily="34" charset="0"/>
                        </a:rPr>
                        <a:t>Demand</a:t>
                      </a:r>
                      <a:r>
                        <a:rPr lang="en-US" sz="1600" baseline="0" dirty="0" smtClean="0">
                          <a:latin typeface="Raleway" panose="020B0003030101060003" pitchFamily="34" charset="0"/>
                        </a:rPr>
                        <a:t> Indication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Transfer</a:t>
                      </a:r>
                      <a:br>
                        <a:rPr lang="en-US" sz="1600" dirty="0" smtClean="0">
                          <a:latin typeface="Raleway" panose="020B0003030101060003" pitchFamily="34" charset="0"/>
                        </a:rPr>
                      </a:br>
                      <a:r>
                        <a:rPr lang="en-US" sz="1600" dirty="0" smtClean="0">
                          <a:latin typeface="Raleway" panose="020B0003030101060003" pitchFamily="34" charset="0"/>
                        </a:rPr>
                        <a:t>(0.25)</a:t>
                      </a:r>
                    </a:p>
                  </a:txBody>
                  <a:tcPr anchor="ctr"/>
                </a:tc>
                <a:tc>
                  <a:txBody>
                    <a:bodyPr/>
                    <a:lstStyle/>
                    <a:p>
                      <a:pPr algn="ctr"/>
                      <a:r>
                        <a:rPr lang="en-US" sz="1600" dirty="0" smtClean="0">
                          <a:latin typeface="Raleway" panose="020B0003030101060003" pitchFamily="34" charset="0"/>
                        </a:rPr>
                        <a:t>Certificates</a:t>
                      </a:r>
                    </a:p>
                    <a:p>
                      <a:pPr algn="ctr"/>
                      <a:r>
                        <a:rPr lang="en-US" sz="1600" dirty="0" smtClean="0">
                          <a:latin typeface="Raleway" panose="020B0003030101060003" pitchFamily="34" charset="0"/>
                        </a:rPr>
                        <a:t>(0.25)</a:t>
                      </a:r>
                    </a:p>
                  </a:txBody>
                  <a:tcPr anchor="ctr"/>
                </a:tc>
                <a:tc>
                  <a:txBody>
                    <a:bodyPr/>
                    <a:lstStyle/>
                    <a:p>
                      <a:pPr algn="ctr"/>
                      <a:r>
                        <a:rPr lang="en-US" sz="1600" b="1" i="0" u="none" dirty="0" smtClean="0">
                          <a:latin typeface="Raleway" panose="020B0003030101060003" pitchFamily="34" charset="0"/>
                        </a:rPr>
                        <a:t>Associates</a:t>
                      </a:r>
                    </a:p>
                    <a:p>
                      <a:pPr algn="ctr"/>
                      <a:r>
                        <a:rPr lang="en-US" sz="1600" b="1" i="0" u="none" dirty="0" smtClean="0">
                          <a:latin typeface="Raleway" panose="020B0003030101060003" pitchFamily="34" charset="0"/>
                        </a:rPr>
                        <a:t>(0.50)</a:t>
                      </a:r>
                    </a:p>
                  </a:txBody>
                  <a:tcPr anchor="ctr"/>
                </a:tc>
                <a:tc>
                  <a:txBody>
                    <a:bodyPr/>
                    <a:lstStyle/>
                    <a:p>
                      <a:pPr algn="ctr"/>
                      <a:r>
                        <a:rPr lang="en-US" sz="1600" b="1" i="0" u="none" dirty="0" smtClean="0">
                          <a:latin typeface="Raleway" panose="020B0003030101060003" pitchFamily="34" charset="0"/>
                        </a:rPr>
                        <a:t>Bachelors</a:t>
                      </a:r>
                    </a:p>
                    <a:p>
                      <a:pPr algn="ctr"/>
                      <a:r>
                        <a:rPr lang="en-US" sz="1600" b="1" i="0" u="none" dirty="0" smtClean="0">
                          <a:latin typeface="Raleway" panose="020B0003030101060003" pitchFamily="34" charset="0"/>
                        </a:rPr>
                        <a:t>(1.00)</a:t>
                      </a:r>
                    </a:p>
                  </a:txBody>
                  <a:tcPr anchor="ctr"/>
                </a:tc>
                <a:tc>
                  <a:txBody>
                    <a:bodyPr/>
                    <a:lstStyle/>
                    <a:p>
                      <a:pPr algn="ctr"/>
                      <a:r>
                        <a:rPr lang="en-US" sz="1600" b="1" i="0" u="none" dirty="0" smtClean="0">
                          <a:latin typeface="Raleway" panose="020B0003030101060003" pitchFamily="34" charset="0"/>
                        </a:rPr>
                        <a:t>Masters</a:t>
                      </a:r>
                    </a:p>
                    <a:p>
                      <a:pPr algn="ctr"/>
                      <a:r>
                        <a:rPr lang="en-US" sz="1600" b="1" i="0" u="none" dirty="0" smtClean="0">
                          <a:latin typeface="Raleway" panose="020B0003030101060003" pitchFamily="34" charset="0"/>
                        </a:rPr>
                        <a:t>(1.25)</a:t>
                      </a:r>
                    </a:p>
                  </a:txBody>
                  <a:tcPr anchor="ctr"/>
                </a:tc>
                <a:tc>
                  <a:txBody>
                    <a:bodyPr/>
                    <a:lstStyle/>
                    <a:p>
                      <a:pPr algn="ctr"/>
                      <a:r>
                        <a:rPr lang="en-US" sz="1600" b="1" i="0" u="none" dirty="0" smtClean="0">
                          <a:latin typeface="Raleway" panose="020B0003030101060003" pitchFamily="34" charset="0"/>
                        </a:rPr>
                        <a:t>Doctoral</a:t>
                      </a:r>
                    </a:p>
                    <a:p>
                      <a:pPr algn="ctr"/>
                      <a:r>
                        <a:rPr lang="en-US" sz="1600" b="1" i="0" u="none" dirty="0" smtClean="0">
                          <a:latin typeface="Raleway" panose="020B0003030101060003" pitchFamily="34" charset="0"/>
                        </a:rPr>
                        <a:t>(1.75)</a:t>
                      </a:r>
                    </a:p>
                  </a:txBody>
                  <a:tcPr anchor="ctr"/>
                </a:tc>
              </a:tr>
              <a:tr h="741680">
                <a:tc>
                  <a:txBody>
                    <a:bodyPr/>
                    <a:lstStyle/>
                    <a:p>
                      <a:pPr algn="ctr"/>
                      <a:r>
                        <a:rPr lang="en-US" sz="1400" dirty="0" smtClean="0">
                          <a:latin typeface="Raleway" panose="020B0003030101060003" pitchFamily="34" charset="0"/>
                        </a:rPr>
                        <a:t>High Demand</a:t>
                      </a:r>
                      <a:br>
                        <a:rPr lang="en-US" sz="1400" dirty="0" smtClean="0">
                          <a:latin typeface="Raleway" panose="020B0003030101060003" pitchFamily="34" charset="0"/>
                        </a:rPr>
                      </a:br>
                      <a:r>
                        <a:rPr lang="en-US" sz="1400" i="1" dirty="0" smtClean="0">
                          <a:latin typeface="Raleway" panose="020B0003030101060003" pitchFamily="34" charset="0"/>
                        </a:rPr>
                        <a:t>(Apply</a:t>
                      </a:r>
                      <a:r>
                        <a:rPr lang="en-US" sz="1400" i="1" baseline="0" dirty="0" smtClean="0">
                          <a:latin typeface="Raleway" panose="020B0003030101060003" pitchFamily="34" charset="0"/>
                        </a:rPr>
                        <a:t> a 1.5 bonus)</a:t>
                      </a:r>
                      <a:endParaRPr lang="en-US" sz="1400" i="1" dirty="0">
                        <a:latin typeface="Raleway" panose="020B0003030101060003" pitchFamily="34" charset="0"/>
                      </a:endParaRPr>
                    </a:p>
                  </a:txBody>
                  <a:tcPr anchor="ctr">
                    <a:solidFill>
                      <a:schemeClr val="bg1">
                        <a:lumMod val="85000"/>
                      </a:schemeClr>
                    </a:solidFill>
                  </a:tcPr>
                </a:tc>
                <a:tc rowSpan="2">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113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60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All Others</a:t>
                      </a:r>
                      <a:endParaRPr lang="en-US" sz="1400" dirty="0">
                        <a:latin typeface="Raleway" panose="020B0003030101060003" pitchFamily="34" charset="0"/>
                      </a:endParaRPr>
                    </a:p>
                  </a:txBody>
                  <a:tcPr anchor="ctr">
                    <a:solidFill>
                      <a:schemeClr val="bg1">
                        <a:lumMod val="75000"/>
                      </a:schemeClr>
                    </a:solidFill>
                  </a:tcPr>
                </a:tc>
                <a:tc vMerge="1">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r>
              <a:tr h="741680">
                <a:tc>
                  <a:txBody>
                    <a:bodyPr/>
                    <a:lstStyle/>
                    <a:p>
                      <a:pPr algn="ctr"/>
                      <a:r>
                        <a:rPr lang="en-US" sz="1400" i="1" dirty="0" smtClean="0">
                          <a:latin typeface="Raleway" panose="020B0003030101060003" pitchFamily="34" charset="0"/>
                        </a:rPr>
                        <a:t>Total </a:t>
                      </a:r>
                      <a:endParaRPr lang="en-US" sz="1400" i="1" dirty="0">
                        <a:latin typeface="Raleway" panose="020B0003030101060003" pitchFamily="34" charset="0"/>
                      </a:endParaRPr>
                    </a:p>
                  </a:txBody>
                  <a:tcPr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27867691"/>
              </p:ext>
            </p:extLst>
          </p:nvPr>
        </p:nvGraphicFramePr>
        <p:xfrm>
          <a:off x="179512" y="1635646"/>
          <a:ext cx="8636658" cy="3021847"/>
        </p:xfrm>
        <a:graphic>
          <a:graphicData uri="http://schemas.openxmlformats.org/drawingml/2006/table">
            <a:tbl>
              <a:tblPr firstRow="1" bandRow="1">
                <a:tableStyleId>{5C22544A-7EE6-4342-B048-85BDC9FD1C3A}</a:tableStyleId>
              </a:tblPr>
              <a:tblGrid>
                <a:gridCol w="1303136"/>
                <a:gridCol w="1303136"/>
                <a:gridCol w="1426175"/>
                <a:gridCol w="1296144"/>
                <a:gridCol w="1224136"/>
                <a:gridCol w="1008112"/>
                <a:gridCol w="1075819"/>
              </a:tblGrid>
              <a:tr h="796807">
                <a:tc>
                  <a:txBody>
                    <a:bodyPr/>
                    <a:lstStyle/>
                    <a:p>
                      <a:pPr algn="ctr"/>
                      <a:r>
                        <a:rPr lang="en-US" sz="1600" dirty="0" smtClean="0">
                          <a:latin typeface="Raleway" panose="020B0003030101060003" pitchFamily="34" charset="0"/>
                        </a:rPr>
                        <a:t>Demand</a:t>
                      </a:r>
                      <a:r>
                        <a:rPr lang="en-US" sz="1600" baseline="0" dirty="0" smtClean="0">
                          <a:latin typeface="Raleway" panose="020B0003030101060003" pitchFamily="34" charset="0"/>
                        </a:rPr>
                        <a:t> Indication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Transfer</a:t>
                      </a:r>
                      <a:br>
                        <a:rPr lang="en-US" sz="1600" dirty="0" smtClean="0">
                          <a:latin typeface="Raleway" panose="020B0003030101060003" pitchFamily="34" charset="0"/>
                        </a:rPr>
                      </a:br>
                      <a:r>
                        <a:rPr lang="en-US" sz="1600" dirty="0" smtClean="0">
                          <a:latin typeface="Raleway" panose="020B0003030101060003" pitchFamily="34" charset="0"/>
                        </a:rPr>
                        <a:t>(0.25)</a:t>
                      </a:r>
                    </a:p>
                  </a:txBody>
                  <a:tcPr anchor="ctr"/>
                </a:tc>
                <a:tc>
                  <a:txBody>
                    <a:bodyPr/>
                    <a:lstStyle/>
                    <a:p>
                      <a:pPr algn="ctr"/>
                      <a:r>
                        <a:rPr lang="en-US" sz="1600" dirty="0" smtClean="0">
                          <a:latin typeface="Raleway" panose="020B0003030101060003" pitchFamily="34" charset="0"/>
                        </a:rPr>
                        <a:t>Certificates</a:t>
                      </a:r>
                    </a:p>
                    <a:p>
                      <a:pPr algn="ctr"/>
                      <a:r>
                        <a:rPr lang="en-US" sz="1600" dirty="0" smtClean="0">
                          <a:latin typeface="Raleway" panose="020B0003030101060003" pitchFamily="34" charset="0"/>
                        </a:rPr>
                        <a:t>(0.25)</a:t>
                      </a:r>
                    </a:p>
                  </a:txBody>
                  <a:tcPr anchor="ctr"/>
                </a:tc>
                <a:tc>
                  <a:txBody>
                    <a:bodyPr/>
                    <a:lstStyle/>
                    <a:p>
                      <a:pPr algn="ctr"/>
                      <a:r>
                        <a:rPr lang="en-US" sz="1600" b="1" i="0" u="none" dirty="0" smtClean="0">
                          <a:latin typeface="Raleway" panose="020B0003030101060003" pitchFamily="34" charset="0"/>
                        </a:rPr>
                        <a:t>Associates</a:t>
                      </a:r>
                    </a:p>
                    <a:p>
                      <a:pPr algn="ctr"/>
                      <a:r>
                        <a:rPr lang="en-US" sz="1600" b="1" i="0" u="none" dirty="0" smtClean="0">
                          <a:latin typeface="Raleway" panose="020B0003030101060003" pitchFamily="34" charset="0"/>
                        </a:rPr>
                        <a:t>(0.50)</a:t>
                      </a:r>
                    </a:p>
                  </a:txBody>
                  <a:tcPr anchor="ctr"/>
                </a:tc>
                <a:tc>
                  <a:txBody>
                    <a:bodyPr/>
                    <a:lstStyle/>
                    <a:p>
                      <a:pPr algn="ctr"/>
                      <a:r>
                        <a:rPr lang="en-US" sz="1600" b="1" i="0" u="none" dirty="0" smtClean="0">
                          <a:latin typeface="Raleway" panose="020B0003030101060003" pitchFamily="34" charset="0"/>
                        </a:rPr>
                        <a:t>Bachelors</a:t>
                      </a:r>
                    </a:p>
                    <a:p>
                      <a:pPr algn="ctr"/>
                      <a:r>
                        <a:rPr lang="en-US" sz="1600" b="1" i="0" u="none" dirty="0" smtClean="0">
                          <a:latin typeface="Raleway" panose="020B0003030101060003" pitchFamily="34" charset="0"/>
                        </a:rPr>
                        <a:t>(1.00)</a:t>
                      </a:r>
                    </a:p>
                  </a:txBody>
                  <a:tcPr anchor="ctr"/>
                </a:tc>
                <a:tc>
                  <a:txBody>
                    <a:bodyPr/>
                    <a:lstStyle/>
                    <a:p>
                      <a:pPr algn="ctr"/>
                      <a:r>
                        <a:rPr lang="en-US" sz="1600" b="1" i="0" u="none" dirty="0" smtClean="0">
                          <a:latin typeface="Raleway" panose="020B0003030101060003" pitchFamily="34" charset="0"/>
                        </a:rPr>
                        <a:t>Masters</a:t>
                      </a:r>
                    </a:p>
                    <a:p>
                      <a:pPr algn="ctr"/>
                      <a:r>
                        <a:rPr lang="en-US" sz="1600" b="1" i="0" u="none" dirty="0" smtClean="0">
                          <a:latin typeface="Raleway" panose="020B0003030101060003" pitchFamily="34" charset="0"/>
                        </a:rPr>
                        <a:t>(1.25)</a:t>
                      </a:r>
                    </a:p>
                  </a:txBody>
                  <a:tcPr anchor="ctr"/>
                </a:tc>
                <a:tc>
                  <a:txBody>
                    <a:bodyPr/>
                    <a:lstStyle/>
                    <a:p>
                      <a:pPr algn="ctr"/>
                      <a:r>
                        <a:rPr lang="en-US" sz="1600" b="1" i="0" u="none" dirty="0" smtClean="0">
                          <a:latin typeface="Raleway" panose="020B0003030101060003" pitchFamily="34" charset="0"/>
                        </a:rPr>
                        <a:t>Doctoral</a:t>
                      </a:r>
                    </a:p>
                    <a:p>
                      <a:pPr algn="ctr"/>
                      <a:r>
                        <a:rPr lang="en-US" sz="1600" b="1" i="0" u="none" dirty="0" smtClean="0">
                          <a:latin typeface="Raleway" panose="020B0003030101060003" pitchFamily="34" charset="0"/>
                        </a:rPr>
                        <a:t>(1.75)</a:t>
                      </a:r>
                    </a:p>
                  </a:txBody>
                  <a:tcPr anchor="ctr"/>
                </a:tc>
              </a:tr>
              <a:tr h="741680">
                <a:tc>
                  <a:txBody>
                    <a:bodyPr/>
                    <a:lstStyle/>
                    <a:p>
                      <a:pPr algn="ctr"/>
                      <a:r>
                        <a:rPr lang="en-US" sz="1400" dirty="0" smtClean="0">
                          <a:latin typeface="Raleway" panose="020B0003030101060003" pitchFamily="34" charset="0"/>
                        </a:rPr>
                        <a:t>High Demand</a:t>
                      </a:r>
                      <a:br>
                        <a:rPr lang="en-US" sz="1400" dirty="0" smtClean="0">
                          <a:latin typeface="Raleway" panose="020B0003030101060003" pitchFamily="34" charset="0"/>
                        </a:rPr>
                      </a:br>
                      <a:r>
                        <a:rPr lang="en-US" sz="1400" i="1" dirty="0" smtClean="0">
                          <a:latin typeface="Raleway" panose="020B0003030101060003" pitchFamily="34" charset="0"/>
                        </a:rPr>
                        <a:t>(Apply</a:t>
                      </a:r>
                      <a:r>
                        <a:rPr lang="en-US" sz="1400" i="1" baseline="0" dirty="0" smtClean="0">
                          <a:latin typeface="Raleway" panose="020B0003030101060003" pitchFamily="34" charset="0"/>
                        </a:rPr>
                        <a:t> a 1.5 bonus)</a:t>
                      </a:r>
                      <a:endParaRPr lang="en-US" sz="1400" i="1" dirty="0">
                        <a:latin typeface="Raleway" panose="020B0003030101060003" pitchFamily="34" charset="0"/>
                      </a:endParaRPr>
                    </a:p>
                  </a:txBody>
                  <a:tcPr anchor="ctr">
                    <a:solidFill>
                      <a:schemeClr val="bg1">
                        <a:lumMod val="85000"/>
                      </a:schemeClr>
                    </a:solidFill>
                  </a:tcPr>
                </a:tc>
                <a:tc rowSpan="2">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113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60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All Others</a:t>
                      </a:r>
                      <a:endParaRPr lang="en-US" sz="1400" dirty="0">
                        <a:latin typeface="Raleway" panose="020B0003030101060003" pitchFamily="34" charset="0"/>
                      </a:endParaRPr>
                    </a:p>
                  </a:txBody>
                  <a:tcPr anchor="ctr">
                    <a:solidFill>
                      <a:schemeClr val="bg1">
                        <a:lumMod val="75000"/>
                      </a:schemeClr>
                    </a:solidFill>
                  </a:tcPr>
                </a:tc>
                <a:tc vMerge="1">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r>
              <a:tr h="741680">
                <a:tc>
                  <a:txBody>
                    <a:bodyPr/>
                    <a:lstStyle/>
                    <a:p>
                      <a:pPr algn="ctr"/>
                      <a:r>
                        <a:rPr lang="en-US" sz="1400" i="1" dirty="0" smtClean="0">
                          <a:latin typeface="Raleway" panose="020B0003030101060003" pitchFamily="34" charset="0"/>
                        </a:rPr>
                        <a:t>Total </a:t>
                      </a:r>
                      <a:endParaRPr lang="en-US" sz="1400" i="1" dirty="0">
                        <a:latin typeface="Raleway" panose="020B0003030101060003" pitchFamily="34" charset="0"/>
                      </a:endParaRPr>
                    </a:p>
                  </a:txBody>
                  <a:tcPr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200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175</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500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750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188</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100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70174752"/>
              </p:ext>
            </p:extLst>
          </p:nvPr>
        </p:nvGraphicFramePr>
        <p:xfrm>
          <a:off x="179512" y="1635646"/>
          <a:ext cx="8636658" cy="3021847"/>
        </p:xfrm>
        <a:graphic>
          <a:graphicData uri="http://schemas.openxmlformats.org/drawingml/2006/table">
            <a:tbl>
              <a:tblPr firstRow="1" bandRow="1">
                <a:tableStyleId>{5C22544A-7EE6-4342-B048-85BDC9FD1C3A}</a:tableStyleId>
              </a:tblPr>
              <a:tblGrid>
                <a:gridCol w="1303136"/>
                <a:gridCol w="1303136"/>
                <a:gridCol w="1426175"/>
                <a:gridCol w="1296144"/>
                <a:gridCol w="1224136"/>
                <a:gridCol w="1008112"/>
                <a:gridCol w="1075819"/>
              </a:tblGrid>
              <a:tr h="796807">
                <a:tc>
                  <a:txBody>
                    <a:bodyPr/>
                    <a:lstStyle/>
                    <a:p>
                      <a:pPr algn="ctr"/>
                      <a:r>
                        <a:rPr lang="en-US" sz="1600" dirty="0" smtClean="0">
                          <a:latin typeface="Raleway" panose="020B0003030101060003" pitchFamily="34" charset="0"/>
                        </a:rPr>
                        <a:t>Priority </a:t>
                      </a:r>
                      <a:r>
                        <a:rPr lang="en-US" sz="1600" baseline="0" dirty="0" smtClean="0">
                          <a:latin typeface="Raleway" panose="020B0003030101060003" pitchFamily="34" charset="0"/>
                        </a:rPr>
                        <a:t>Indication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Transfer</a:t>
                      </a:r>
                      <a:br>
                        <a:rPr lang="en-US" sz="1600" dirty="0" smtClean="0">
                          <a:latin typeface="Raleway" panose="020B0003030101060003" pitchFamily="34" charset="0"/>
                        </a:rPr>
                      </a:br>
                      <a:r>
                        <a:rPr lang="en-US" sz="1600" dirty="0" smtClean="0">
                          <a:latin typeface="Raleway" panose="020B0003030101060003" pitchFamily="34" charset="0"/>
                        </a:rPr>
                        <a:t>(0.25)</a:t>
                      </a:r>
                    </a:p>
                  </a:txBody>
                  <a:tcPr anchor="ctr"/>
                </a:tc>
                <a:tc>
                  <a:txBody>
                    <a:bodyPr/>
                    <a:lstStyle/>
                    <a:p>
                      <a:pPr algn="ctr"/>
                      <a:r>
                        <a:rPr lang="en-US" sz="1600" dirty="0" smtClean="0">
                          <a:latin typeface="Raleway" panose="020B0003030101060003" pitchFamily="34" charset="0"/>
                        </a:rPr>
                        <a:t>Certificates</a:t>
                      </a:r>
                    </a:p>
                    <a:p>
                      <a:pPr algn="ctr"/>
                      <a:r>
                        <a:rPr lang="en-US" sz="1600" dirty="0" smtClean="0">
                          <a:latin typeface="Raleway" panose="020B0003030101060003" pitchFamily="34" charset="0"/>
                        </a:rPr>
                        <a:t>(0.25)</a:t>
                      </a:r>
                    </a:p>
                  </a:txBody>
                  <a:tcPr anchor="ctr"/>
                </a:tc>
                <a:tc>
                  <a:txBody>
                    <a:bodyPr/>
                    <a:lstStyle/>
                    <a:p>
                      <a:pPr algn="ctr"/>
                      <a:r>
                        <a:rPr lang="en-US" sz="1600" b="1" i="0" u="none" dirty="0" smtClean="0">
                          <a:latin typeface="Raleway" panose="020B0003030101060003" pitchFamily="34" charset="0"/>
                        </a:rPr>
                        <a:t>Associates</a:t>
                      </a:r>
                    </a:p>
                    <a:p>
                      <a:pPr algn="ctr"/>
                      <a:r>
                        <a:rPr lang="en-US" sz="1600" b="1" i="0" u="none" dirty="0" smtClean="0">
                          <a:latin typeface="Raleway" panose="020B0003030101060003" pitchFamily="34" charset="0"/>
                        </a:rPr>
                        <a:t>(0.50)</a:t>
                      </a:r>
                    </a:p>
                  </a:txBody>
                  <a:tcPr anchor="ctr"/>
                </a:tc>
                <a:tc>
                  <a:txBody>
                    <a:bodyPr/>
                    <a:lstStyle/>
                    <a:p>
                      <a:pPr algn="ctr"/>
                      <a:r>
                        <a:rPr lang="en-US" sz="1600" b="1" i="0" u="none" dirty="0" smtClean="0">
                          <a:latin typeface="Raleway" panose="020B0003030101060003" pitchFamily="34" charset="0"/>
                        </a:rPr>
                        <a:t>Bachelors</a:t>
                      </a:r>
                    </a:p>
                    <a:p>
                      <a:pPr algn="ctr"/>
                      <a:r>
                        <a:rPr lang="en-US" sz="1600" b="1" i="0" u="none" dirty="0" smtClean="0">
                          <a:latin typeface="Raleway" panose="020B0003030101060003" pitchFamily="34" charset="0"/>
                        </a:rPr>
                        <a:t>(1.00)</a:t>
                      </a:r>
                    </a:p>
                  </a:txBody>
                  <a:tcPr anchor="ctr"/>
                </a:tc>
                <a:tc>
                  <a:txBody>
                    <a:bodyPr/>
                    <a:lstStyle/>
                    <a:p>
                      <a:pPr algn="ctr"/>
                      <a:r>
                        <a:rPr lang="en-US" sz="1600" b="1" i="0" u="none" dirty="0" smtClean="0">
                          <a:latin typeface="Raleway" panose="020B0003030101060003" pitchFamily="34" charset="0"/>
                        </a:rPr>
                        <a:t>Masters</a:t>
                      </a:r>
                    </a:p>
                    <a:p>
                      <a:pPr algn="ctr"/>
                      <a:r>
                        <a:rPr lang="en-US" sz="1600" b="1" i="0" u="none" dirty="0" smtClean="0">
                          <a:latin typeface="Raleway" panose="020B0003030101060003" pitchFamily="34" charset="0"/>
                        </a:rPr>
                        <a:t>(1.25)</a:t>
                      </a:r>
                    </a:p>
                  </a:txBody>
                  <a:tcPr anchor="ctr"/>
                </a:tc>
                <a:tc>
                  <a:txBody>
                    <a:bodyPr/>
                    <a:lstStyle/>
                    <a:p>
                      <a:pPr algn="ctr"/>
                      <a:r>
                        <a:rPr lang="en-US" sz="1600" b="1" i="0" u="none" dirty="0" smtClean="0">
                          <a:latin typeface="Raleway" panose="020B0003030101060003" pitchFamily="34" charset="0"/>
                        </a:rPr>
                        <a:t>Doctoral</a:t>
                      </a:r>
                    </a:p>
                    <a:p>
                      <a:pPr algn="ctr"/>
                      <a:r>
                        <a:rPr lang="en-US" sz="1600" b="1" i="0" u="none" dirty="0" smtClean="0">
                          <a:latin typeface="Raleway" panose="020B0003030101060003" pitchFamily="34" charset="0"/>
                        </a:rPr>
                        <a:t>(1.75)</a:t>
                      </a:r>
                    </a:p>
                  </a:txBody>
                  <a:tcPr anchor="ctr"/>
                </a:tc>
              </a:tr>
              <a:tr h="741680">
                <a:tc>
                  <a:txBody>
                    <a:bodyPr/>
                    <a:lstStyle/>
                    <a:p>
                      <a:pPr algn="ctr"/>
                      <a:r>
                        <a:rPr lang="en-US" sz="1400" dirty="0" smtClean="0">
                          <a:latin typeface="Raleway" panose="020B0003030101060003" pitchFamily="34" charset="0"/>
                        </a:rPr>
                        <a:t>High Priority</a:t>
                      </a:r>
                      <a:br>
                        <a:rPr lang="en-US" sz="1400" dirty="0" smtClean="0">
                          <a:latin typeface="Raleway" panose="020B0003030101060003" pitchFamily="34" charset="0"/>
                        </a:rPr>
                      </a:br>
                      <a:r>
                        <a:rPr lang="en-US" sz="1400" i="1" dirty="0" smtClean="0">
                          <a:latin typeface="Raleway" panose="020B0003030101060003" pitchFamily="34" charset="0"/>
                        </a:rPr>
                        <a:t>(Apply</a:t>
                      </a:r>
                      <a:r>
                        <a:rPr lang="en-US" sz="1400" i="1" baseline="0" dirty="0" smtClean="0">
                          <a:latin typeface="Raleway" panose="020B0003030101060003" pitchFamily="34" charset="0"/>
                        </a:rPr>
                        <a:t> a 1.5 bonus)</a:t>
                      </a:r>
                      <a:endParaRPr lang="en-US" sz="1400" i="1" dirty="0">
                        <a:latin typeface="Raleway" panose="020B0003030101060003" pitchFamily="34" charset="0"/>
                      </a:endParaRPr>
                    </a:p>
                  </a:txBody>
                  <a:tcPr anchor="ctr">
                    <a:solidFill>
                      <a:schemeClr val="bg1">
                        <a:lumMod val="85000"/>
                      </a:schemeClr>
                    </a:solidFill>
                  </a:tcPr>
                </a:tc>
                <a:tc rowSpan="2">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113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60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All Others</a:t>
                      </a:r>
                      <a:endParaRPr lang="en-US" sz="1400" dirty="0">
                        <a:latin typeface="Raleway" panose="020B0003030101060003" pitchFamily="34" charset="0"/>
                      </a:endParaRPr>
                    </a:p>
                  </a:txBody>
                  <a:tcPr anchor="ctr">
                    <a:solidFill>
                      <a:schemeClr val="bg1">
                        <a:lumMod val="75000"/>
                      </a:schemeClr>
                    </a:solidFill>
                  </a:tcPr>
                </a:tc>
                <a:tc vMerge="1">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r>
              <a:tr h="741680">
                <a:tc>
                  <a:txBody>
                    <a:bodyPr/>
                    <a:lstStyle/>
                    <a:p>
                      <a:pPr algn="ctr"/>
                      <a:r>
                        <a:rPr lang="en-US" sz="1400" i="1" dirty="0" smtClean="0">
                          <a:latin typeface="Raleway" panose="020B0003030101060003" pitchFamily="34" charset="0"/>
                        </a:rPr>
                        <a:t>Total </a:t>
                      </a:r>
                    </a:p>
                    <a:p>
                      <a:pPr algn="ctr"/>
                      <a:r>
                        <a:rPr lang="en-US" sz="1400" i="1" dirty="0" smtClean="0">
                          <a:latin typeface="Raleway" panose="020B0003030101060003" pitchFamily="34" charset="0"/>
                        </a:rPr>
                        <a:t>(with</a:t>
                      </a:r>
                      <a:r>
                        <a:rPr lang="en-US" sz="1400" i="1" baseline="0" dirty="0" smtClean="0">
                          <a:latin typeface="Raleway" panose="020B0003030101060003" pitchFamily="34" charset="0"/>
                        </a:rPr>
                        <a:t> weights applied)</a:t>
                      </a:r>
                      <a:endParaRPr lang="en-US" sz="1400" i="1" dirty="0">
                        <a:latin typeface="Raleway" panose="020B0003030101060003" pitchFamily="34" charset="0"/>
                      </a:endParaRPr>
                    </a:p>
                  </a:txBody>
                  <a:tcPr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44</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250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750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428</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228</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sp>
        <p:nvSpPr>
          <p:cNvPr id="15" name="Text Box 7"/>
          <p:cNvSpPr txBox="1">
            <a:spLocks noChangeArrowheads="1"/>
          </p:cNvSpPr>
          <p:nvPr/>
        </p:nvSpPr>
        <p:spPr bwMode="auto">
          <a:xfrm>
            <a:off x="323528" y="4758412"/>
            <a:ext cx="7704856" cy="261610"/>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Total awards and transfers for count in the model = </a:t>
            </a:r>
            <a:r>
              <a:rPr lang="en-CA" sz="1400" b="1" dirty="0" smtClean="0">
                <a:latin typeface="Raleway" panose="020B0003030101060003" pitchFamily="34" charset="0"/>
              </a:rPr>
              <a:t>1,263.</a:t>
            </a:r>
            <a:endParaRPr lang="en-CA" sz="1400" b="1" dirty="0">
              <a:latin typeface="Raleway" panose="020B0003030101060003" pitchFamily="34" charset="0"/>
            </a:endParaRPr>
          </a:p>
        </p:txBody>
      </p:sp>
    </p:spTree>
    <p:extLst>
      <p:ext uri="{BB962C8B-B14F-4D97-AF65-F5344CB8AC3E}">
        <p14:creationId xmlns:p14="http://schemas.microsoft.com/office/powerpoint/2010/main" val="147255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33019"/>
            <a:ext cx="6724988" cy="600164"/>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The remaining metrics have no additional bonuses and are applied uniformly to all institutions.</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27</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33" name="Group 32"/>
          <p:cNvGrpSpPr/>
          <p:nvPr/>
        </p:nvGrpSpPr>
        <p:grpSpPr>
          <a:xfrm>
            <a:off x="1087373" y="2499742"/>
            <a:ext cx="1077073" cy="1309244"/>
            <a:chOff x="1087371" y="2167033"/>
            <a:chExt cx="1396800" cy="1745658"/>
          </a:xfrm>
        </p:grpSpPr>
        <p:grpSp>
          <p:nvGrpSpPr>
            <p:cNvPr id="34" name="Group 33"/>
            <p:cNvGrpSpPr/>
            <p:nvPr/>
          </p:nvGrpSpPr>
          <p:grpSpPr>
            <a:xfrm>
              <a:off x="1087371" y="2167033"/>
              <a:ext cx="1396800" cy="1434228"/>
              <a:chOff x="1087371" y="2167033"/>
              <a:chExt cx="1396800" cy="1434228"/>
            </a:xfrm>
          </p:grpSpPr>
          <p:sp>
            <p:nvSpPr>
              <p:cNvPr id="38" name="Oval 37"/>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 name="Oval 38"/>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35" name="TextBox 34"/>
            <p:cNvSpPr txBox="1"/>
            <p:nvPr/>
          </p:nvSpPr>
          <p:spPr>
            <a:xfrm>
              <a:off x="1280371" y="3604915"/>
              <a:ext cx="1052316" cy="307776"/>
            </a:xfrm>
            <a:prstGeom prst="rect">
              <a:avLst/>
            </a:prstGeom>
            <a:noFill/>
          </p:spPr>
          <p:txBody>
            <a:bodyPr wrap="none" rtlCol="0">
              <a:spAutoFit/>
            </a:bodyPr>
            <a:lstStyle/>
            <a:p>
              <a:pPr algn="ctr"/>
              <a:r>
                <a:rPr lang="es-HN" sz="900" b="1" dirty="0" err="1" smtClean="0">
                  <a:solidFill>
                    <a:schemeClr val="bg1">
                      <a:lumMod val="65000"/>
                    </a:schemeClr>
                  </a:solidFill>
                </a:rPr>
                <a:t>By</a:t>
              </a:r>
              <a:r>
                <a:rPr lang="es-HN" sz="900" b="1" dirty="0" smtClean="0">
                  <a:solidFill>
                    <a:schemeClr val="bg1">
                      <a:lumMod val="65000"/>
                    </a:schemeClr>
                  </a:solidFill>
                </a:rPr>
                <a:t> </a:t>
              </a:r>
              <a:r>
                <a:rPr lang="es-HN" sz="900" b="1" dirty="0" err="1" smtClean="0">
                  <a:solidFill>
                    <a:schemeClr val="bg1">
                      <a:lumMod val="65000"/>
                    </a:schemeClr>
                  </a:solidFill>
                </a:rPr>
                <a:t>Threshold</a:t>
              </a:r>
              <a:endParaRPr lang="es-HN" sz="900" b="1" dirty="0">
                <a:solidFill>
                  <a:schemeClr val="bg1">
                    <a:lumMod val="65000"/>
                  </a:schemeClr>
                </a:solidFill>
              </a:endParaRPr>
            </a:p>
          </p:txBody>
        </p:sp>
      </p:grpSp>
      <p:grpSp>
        <p:nvGrpSpPr>
          <p:cNvPr id="40" name="Group 39"/>
          <p:cNvGrpSpPr/>
          <p:nvPr/>
        </p:nvGrpSpPr>
        <p:grpSpPr>
          <a:xfrm>
            <a:off x="4860032" y="2499742"/>
            <a:ext cx="1077073" cy="1309244"/>
            <a:chOff x="1087371" y="2167033"/>
            <a:chExt cx="1396800" cy="1745658"/>
          </a:xfrm>
        </p:grpSpPr>
        <p:grpSp>
          <p:nvGrpSpPr>
            <p:cNvPr id="41" name="Group 40"/>
            <p:cNvGrpSpPr/>
            <p:nvPr/>
          </p:nvGrpSpPr>
          <p:grpSpPr>
            <a:xfrm>
              <a:off x="1087371" y="2167033"/>
              <a:ext cx="1396800" cy="1434228"/>
              <a:chOff x="1087371" y="2167033"/>
              <a:chExt cx="1396800" cy="1434228"/>
            </a:xfrm>
          </p:grpSpPr>
          <p:sp>
            <p:nvSpPr>
              <p:cNvPr id="44" name="Oval 43"/>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 name="Oval 44"/>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2" name="TextBox 41"/>
            <p:cNvSpPr txBox="1"/>
            <p:nvPr/>
          </p:nvSpPr>
          <p:spPr>
            <a:xfrm>
              <a:off x="1232567" y="3604915"/>
              <a:ext cx="1147943" cy="307776"/>
            </a:xfrm>
            <a:prstGeom prst="rect">
              <a:avLst/>
            </a:prstGeom>
            <a:noFill/>
          </p:spPr>
          <p:txBody>
            <a:bodyPr wrap="none" rtlCol="0">
              <a:spAutoFit/>
            </a:bodyPr>
            <a:lstStyle/>
            <a:p>
              <a:pPr algn="ctr"/>
              <a:r>
                <a:rPr lang="es-HN" sz="900" b="1" dirty="0" err="1" smtClean="0">
                  <a:solidFill>
                    <a:schemeClr val="bg1">
                      <a:lumMod val="65000"/>
                    </a:schemeClr>
                  </a:solidFill>
                </a:rPr>
                <a:t>Year</a:t>
              </a:r>
              <a:r>
                <a:rPr lang="es-HN" sz="900" b="1" dirty="0" smtClean="0">
                  <a:solidFill>
                    <a:schemeClr val="bg1">
                      <a:lumMod val="65000"/>
                    </a:schemeClr>
                  </a:solidFill>
                </a:rPr>
                <a:t> </a:t>
              </a:r>
              <a:r>
                <a:rPr lang="es-HN" sz="900" b="1" dirty="0" err="1" smtClean="0">
                  <a:solidFill>
                    <a:schemeClr val="bg1">
                      <a:lumMod val="65000"/>
                    </a:schemeClr>
                  </a:solidFill>
                </a:rPr>
                <a:t>over</a:t>
              </a:r>
              <a:r>
                <a:rPr lang="es-HN" sz="900" b="1" dirty="0" smtClean="0">
                  <a:solidFill>
                    <a:schemeClr val="bg1">
                      <a:lumMod val="65000"/>
                    </a:schemeClr>
                  </a:solidFill>
                </a:rPr>
                <a:t> </a:t>
              </a:r>
              <a:r>
                <a:rPr lang="es-HN" sz="900" b="1" dirty="0" err="1" smtClean="0">
                  <a:solidFill>
                    <a:schemeClr val="bg1">
                      <a:lumMod val="65000"/>
                    </a:schemeClr>
                  </a:solidFill>
                </a:rPr>
                <a:t>Year</a:t>
              </a:r>
              <a:endParaRPr lang="es-HN" sz="900" b="1" dirty="0">
                <a:solidFill>
                  <a:schemeClr val="bg1">
                    <a:lumMod val="65000"/>
                  </a:schemeClr>
                </a:solidFill>
              </a:endParaRPr>
            </a:p>
          </p:txBody>
        </p:sp>
      </p:grpSp>
      <p:sp>
        <p:nvSpPr>
          <p:cNvPr id="81" name="TextBox 80"/>
          <p:cNvSpPr txBox="1"/>
          <p:nvPr/>
        </p:nvSpPr>
        <p:spPr>
          <a:xfrm>
            <a:off x="1121809" y="2881914"/>
            <a:ext cx="1018998" cy="338554"/>
          </a:xfrm>
          <a:prstGeom prst="rect">
            <a:avLst/>
          </a:prstGeom>
          <a:noFill/>
        </p:spPr>
        <p:txBody>
          <a:bodyPr wrap="none" rtlCol="0">
            <a:spAutoFit/>
          </a:bodyPr>
          <a:lstStyle/>
          <a:p>
            <a:pPr algn="ctr"/>
            <a:r>
              <a:rPr lang="es-HN" sz="1600" b="1" dirty="0" err="1" smtClean="0">
                <a:solidFill>
                  <a:schemeClr val="bg1"/>
                </a:solidFill>
              </a:rPr>
              <a:t>Retention</a:t>
            </a:r>
            <a:endParaRPr lang="es-HN" sz="1600" b="1" dirty="0">
              <a:solidFill>
                <a:schemeClr val="bg1"/>
              </a:solidFill>
            </a:endParaRPr>
          </a:p>
        </p:txBody>
      </p:sp>
      <p:sp>
        <p:nvSpPr>
          <p:cNvPr id="83" name="TextBox 82"/>
          <p:cNvSpPr txBox="1"/>
          <p:nvPr/>
        </p:nvSpPr>
        <p:spPr>
          <a:xfrm>
            <a:off x="4893242" y="2744996"/>
            <a:ext cx="977448" cy="584775"/>
          </a:xfrm>
          <a:prstGeom prst="rect">
            <a:avLst/>
          </a:prstGeom>
          <a:noFill/>
        </p:spPr>
        <p:txBody>
          <a:bodyPr wrap="none" rtlCol="0">
            <a:spAutoFit/>
          </a:bodyPr>
          <a:lstStyle/>
          <a:p>
            <a:pPr algn="ctr"/>
            <a:r>
              <a:rPr lang="es-HN" sz="1600" b="1" dirty="0" err="1" smtClean="0">
                <a:solidFill>
                  <a:schemeClr val="bg1"/>
                </a:solidFill>
              </a:rPr>
              <a:t>Award</a:t>
            </a:r>
            <a:endParaRPr lang="es-HN" sz="1600" b="1" dirty="0" smtClean="0">
              <a:solidFill>
                <a:schemeClr val="bg1"/>
              </a:solidFill>
            </a:endParaRPr>
          </a:p>
          <a:p>
            <a:pPr algn="ctr"/>
            <a:r>
              <a:rPr lang="es-HN" sz="1600" b="1" dirty="0" err="1" smtClean="0">
                <a:solidFill>
                  <a:schemeClr val="bg1"/>
                </a:solidFill>
              </a:rPr>
              <a:t>Increases</a:t>
            </a:r>
            <a:endParaRPr lang="es-HN" sz="1600" b="1" dirty="0">
              <a:solidFill>
                <a:schemeClr val="bg1"/>
              </a:solidFill>
            </a:endParaRPr>
          </a:p>
        </p:txBody>
      </p:sp>
      <p:sp>
        <p:nvSpPr>
          <p:cNvPr id="43" name="Text Box 7"/>
          <p:cNvSpPr txBox="1">
            <a:spLocks noChangeArrowheads="1"/>
          </p:cNvSpPr>
          <p:nvPr/>
        </p:nvSpPr>
        <p:spPr bwMode="auto">
          <a:xfrm>
            <a:off x="2267744" y="2670391"/>
            <a:ext cx="2232248"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Retention: </a:t>
            </a:r>
            <a:r>
              <a:rPr lang="en-CA" sz="1400" dirty="0" smtClean="0">
                <a:solidFill>
                  <a:schemeClr val="bg1">
                    <a:lumMod val="65000"/>
                  </a:schemeClr>
                </a:solidFill>
                <a:latin typeface="Raleway" panose="020B0003030101060003" pitchFamily="34" charset="0"/>
              </a:rPr>
              <a:t>measured at</a:t>
            </a:r>
          </a:p>
          <a:p>
            <a:pPr algn="l" defTabSz="1088232"/>
            <a:r>
              <a:rPr lang="en-CA" sz="1400" b="1" dirty="0" smtClean="0">
                <a:solidFill>
                  <a:schemeClr val="bg1">
                    <a:lumMod val="65000"/>
                  </a:schemeClr>
                </a:solidFill>
                <a:latin typeface="Raleway" panose="020B0003030101060003" pitchFamily="34" charset="0"/>
              </a:rPr>
              <a:t>30/60/90 </a:t>
            </a:r>
            <a:r>
              <a:rPr lang="en-CA" sz="1400" dirty="0" smtClean="0">
                <a:solidFill>
                  <a:schemeClr val="bg1">
                    <a:lumMod val="65000"/>
                  </a:schemeClr>
                </a:solidFill>
                <a:latin typeface="Raleway" panose="020B0003030101060003" pitchFamily="34" charset="0"/>
              </a:rPr>
              <a:t>for 4-year;</a:t>
            </a:r>
          </a:p>
          <a:p>
            <a:pPr algn="l" defTabSz="1088232"/>
            <a:r>
              <a:rPr lang="en-CA" sz="1400" b="1" dirty="0" smtClean="0">
                <a:solidFill>
                  <a:schemeClr val="bg1">
                    <a:lumMod val="65000"/>
                  </a:schemeClr>
                </a:solidFill>
                <a:latin typeface="Raleway" panose="020B0003030101060003" pitchFamily="34" charset="0"/>
              </a:rPr>
              <a:t>15/30/45 </a:t>
            </a:r>
            <a:r>
              <a:rPr lang="en-CA" sz="1400" dirty="0" smtClean="0">
                <a:solidFill>
                  <a:schemeClr val="bg1">
                    <a:lumMod val="65000"/>
                  </a:schemeClr>
                </a:solidFill>
                <a:latin typeface="Raleway" panose="020B0003030101060003" pitchFamily="34" charset="0"/>
              </a:rPr>
              <a:t>for 2-year</a:t>
            </a:r>
            <a:r>
              <a:rPr lang="en-CA" sz="1400" b="1" dirty="0" smtClean="0">
                <a:solidFill>
                  <a:schemeClr val="bg1">
                    <a:lumMod val="65000"/>
                  </a:schemeClr>
                </a:solidFill>
                <a:latin typeface="Raleway" panose="020B0003030101060003" pitchFamily="34" charset="0"/>
              </a:rPr>
              <a:t>.</a:t>
            </a:r>
            <a:endParaRPr lang="en-CA" sz="1400" b="1" dirty="0">
              <a:solidFill>
                <a:schemeClr val="bg1">
                  <a:lumMod val="65000"/>
                </a:schemeClr>
              </a:solidFill>
              <a:latin typeface="Raleway" panose="020B0003030101060003" pitchFamily="34" charset="0"/>
            </a:endParaRPr>
          </a:p>
        </p:txBody>
      </p:sp>
      <p:sp>
        <p:nvSpPr>
          <p:cNvPr id="52" name="Text Box 7"/>
          <p:cNvSpPr txBox="1">
            <a:spLocks noChangeArrowheads="1"/>
          </p:cNvSpPr>
          <p:nvPr/>
        </p:nvSpPr>
        <p:spPr bwMode="auto">
          <a:xfrm>
            <a:off x="6021281" y="2778112"/>
            <a:ext cx="2583167" cy="477054"/>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Award Increase: </a:t>
            </a:r>
            <a:r>
              <a:rPr lang="en-CA" sz="1400" dirty="0" smtClean="0">
                <a:solidFill>
                  <a:schemeClr val="bg1">
                    <a:lumMod val="65000"/>
                  </a:schemeClr>
                </a:solidFill>
                <a:latin typeface="Raleway" panose="020B0003030101060003" pitchFamily="34" charset="0"/>
              </a:rPr>
              <a:t>year over year increase</a:t>
            </a:r>
            <a:r>
              <a:rPr lang="en-CA" sz="1100" dirty="0" smtClean="0">
                <a:solidFill>
                  <a:schemeClr val="bg1">
                    <a:lumMod val="65000"/>
                  </a:schemeClr>
                </a:solidFill>
                <a:latin typeface="Raleway" panose="020B0003030101060003" pitchFamily="34" charset="0"/>
              </a:rPr>
              <a:t>.</a:t>
            </a:r>
            <a:endParaRPr lang="en-CA" sz="1400" b="1" dirty="0">
              <a:solidFill>
                <a:schemeClr val="bg1">
                  <a:lumMod val="65000"/>
                </a:schemeClr>
              </a:solidFill>
              <a:latin typeface="Raleway" panose="020B0003030101060003" pitchFamily="34" charset="0"/>
            </a:endParaRPr>
          </a:p>
        </p:txBody>
      </p:sp>
    </p:spTree>
    <p:extLst>
      <p:ext uri="{BB962C8B-B14F-4D97-AF65-F5344CB8AC3E}">
        <p14:creationId xmlns:p14="http://schemas.microsoft.com/office/powerpoint/2010/main" val="6729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
                                        </p:tgtEl>
                                        <p:attrNameLst>
                                          <p:attrName>style.visibility</p:attrName>
                                        </p:attrNameLst>
                                      </p:cBhvr>
                                      <p:to>
                                        <p:strVal val="visible"/>
                                      </p:to>
                                    </p:set>
                                    <p:animEffect transition="in" filter="fade">
                                      <p:cBhvr>
                                        <p:cTn id="18" dur="500"/>
                                        <p:tgtEl>
                                          <p:spTgt spid="81"/>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fade">
                                      <p:cBhvr>
                                        <p:cTn id="25" dur="500"/>
                                        <p:tgtEl>
                                          <p:spTgt spid="83"/>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81" grpId="0"/>
      <p:bldP spid="83" grpId="0"/>
      <p:bldP spid="43" grpId="0"/>
      <p:bldP spid="5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9"/>
            <a:ext cx="6724988"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b="1" dirty="0" smtClean="0">
                <a:solidFill>
                  <a:srgbClr val="45C1A4"/>
                </a:solidFill>
                <a:latin typeface="Raleway" panose="020B0003030101060003" pitchFamily="34" charset="0"/>
              </a:rPr>
              <a:t>Retention</a:t>
            </a:r>
            <a:r>
              <a:rPr lang="en-CA" sz="1600" dirty="0" smtClean="0">
                <a:solidFill>
                  <a:schemeClr val="bg1">
                    <a:lumMod val="65000"/>
                  </a:schemeClr>
                </a:solidFill>
                <a:latin typeface="Raleway" panose="020B0003030101060003" pitchFamily="34" charset="0"/>
              </a:rPr>
              <a:t> is measured uniformly by assessing the numbers of students at </a:t>
            </a:r>
            <a:r>
              <a:rPr lang="en-CA" sz="1600" b="1" dirty="0" smtClean="0">
                <a:solidFill>
                  <a:srgbClr val="45C1A4"/>
                </a:solidFill>
                <a:latin typeface="Raleway" panose="020B0003030101060003" pitchFamily="34" charset="0"/>
              </a:rPr>
              <a:t>25%, 50%, and 75% </a:t>
            </a:r>
            <a:r>
              <a:rPr lang="en-CA" sz="1600" dirty="0" smtClean="0">
                <a:solidFill>
                  <a:schemeClr val="bg1">
                    <a:lumMod val="65000"/>
                  </a:schemeClr>
                </a:solidFill>
                <a:latin typeface="Raleway" panose="020B0003030101060003" pitchFamily="34" charset="0"/>
              </a:rPr>
              <a:t>momentum points toward a degree.</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28</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37" name="Text Box 7"/>
          <p:cNvSpPr txBox="1">
            <a:spLocks noChangeArrowheads="1"/>
          </p:cNvSpPr>
          <p:nvPr/>
        </p:nvSpPr>
        <p:spPr bwMode="auto">
          <a:xfrm>
            <a:off x="3556587" y="2571749"/>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TOTAL AWARDS</a:t>
            </a:r>
            <a:endParaRPr lang="en-CA" sz="2000" b="1" spc="-150" dirty="0">
              <a:solidFill>
                <a:schemeClr val="bg1"/>
              </a:solidFill>
              <a:latin typeface="Raleway" panose="020B0003030101060003" pitchFamily="34" charset="0"/>
            </a:endParaRPr>
          </a:p>
        </p:txBody>
      </p:sp>
      <p:sp>
        <p:nvSpPr>
          <p:cNvPr id="39" name="Text Box 7"/>
          <p:cNvSpPr txBox="1">
            <a:spLocks noChangeArrowheads="1"/>
          </p:cNvSpPr>
          <p:nvPr/>
        </p:nvSpPr>
        <p:spPr bwMode="auto">
          <a:xfrm>
            <a:off x="2548143" y="2736725"/>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HIGH-DEMAND</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1" name="Text Box 7"/>
          <p:cNvSpPr txBox="1">
            <a:spLocks noChangeArrowheads="1"/>
          </p:cNvSpPr>
          <p:nvPr/>
        </p:nvSpPr>
        <p:spPr bwMode="auto">
          <a:xfrm>
            <a:off x="4808858" y="2736724"/>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ALL OTHER</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2" name="Text Box 7"/>
          <p:cNvSpPr txBox="1">
            <a:spLocks noChangeArrowheads="1"/>
          </p:cNvSpPr>
          <p:nvPr/>
        </p:nvSpPr>
        <p:spPr bwMode="auto">
          <a:xfrm>
            <a:off x="2540952" y="3422198"/>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1.5</a:t>
            </a:r>
            <a:endParaRPr lang="en-CA" sz="2000" b="1" spc="-150" dirty="0">
              <a:solidFill>
                <a:schemeClr val="bg1"/>
              </a:solidFill>
              <a:latin typeface="Arial" panose="020B0604020202020204" pitchFamily="34" charset="0"/>
              <a:cs typeface="Arial" panose="020B0604020202020204" pitchFamily="34" charset="0"/>
            </a:endParaRPr>
          </a:p>
        </p:txBody>
      </p:sp>
      <p:sp>
        <p:nvSpPr>
          <p:cNvPr id="44" name="Text Box 7"/>
          <p:cNvSpPr txBox="1">
            <a:spLocks noChangeArrowheads="1"/>
          </p:cNvSpPr>
          <p:nvPr/>
        </p:nvSpPr>
        <p:spPr bwMode="auto">
          <a:xfrm>
            <a:off x="4801667" y="3422197"/>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1.0</a:t>
            </a:r>
            <a:endParaRPr lang="en-CA" sz="2000" b="1" spc="-150" dirty="0">
              <a:solidFill>
                <a:schemeClr val="bg1"/>
              </a:solidFill>
              <a:latin typeface="Arial" panose="020B0604020202020204" pitchFamily="34" charset="0"/>
              <a:cs typeface="Arial" panose="020B0604020202020204" pitchFamily="34" charset="0"/>
            </a:endParaRPr>
          </a:p>
        </p:txBody>
      </p:sp>
      <p:graphicFrame>
        <p:nvGraphicFramePr>
          <p:cNvPr id="46" name="Table 45"/>
          <p:cNvGraphicFramePr>
            <a:graphicFrameLocks noGrp="1"/>
          </p:cNvGraphicFramePr>
          <p:nvPr>
            <p:extLst>
              <p:ext uri="{D42A27DB-BD31-4B8C-83A1-F6EECF244321}">
                <p14:modId xmlns:p14="http://schemas.microsoft.com/office/powerpoint/2010/main" val="3889185962"/>
              </p:ext>
            </p:extLst>
          </p:nvPr>
        </p:nvGraphicFramePr>
        <p:xfrm>
          <a:off x="2195736" y="2283718"/>
          <a:ext cx="4671896" cy="1538487"/>
        </p:xfrm>
        <a:graphic>
          <a:graphicData uri="http://schemas.openxmlformats.org/drawingml/2006/table">
            <a:tbl>
              <a:tblPr firstRow="1" bandRow="1">
                <a:tableStyleId>{5C22544A-7EE6-4342-B048-85BDC9FD1C3A}</a:tableStyleId>
              </a:tblPr>
              <a:tblGrid>
                <a:gridCol w="1195136"/>
                <a:gridCol w="1195136"/>
                <a:gridCol w="1195136"/>
                <a:gridCol w="1086488"/>
              </a:tblGrid>
              <a:tr h="796807">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25% </a:t>
                      </a:r>
                      <a:br>
                        <a:rPr lang="en-US" sz="1600" dirty="0" smtClean="0">
                          <a:latin typeface="Raleway" panose="020B0003030101060003" pitchFamily="34" charset="0"/>
                        </a:rPr>
                      </a:br>
                      <a:r>
                        <a:rPr lang="en-US" sz="1600" dirty="0" smtClean="0">
                          <a:latin typeface="Raleway" panose="020B0003030101060003" pitchFamily="34" charset="0"/>
                        </a:rPr>
                        <a:t>(15 / 30)</a:t>
                      </a:r>
                    </a:p>
                  </a:txBody>
                  <a:tcPr anchor="ctr"/>
                </a:tc>
                <a:tc>
                  <a:txBody>
                    <a:bodyPr/>
                    <a:lstStyle/>
                    <a:p>
                      <a:pPr algn="ctr"/>
                      <a:r>
                        <a:rPr lang="en-US" sz="1600" dirty="0" smtClean="0">
                          <a:latin typeface="Raleway" panose="020B0003030101060003" pitchFamily="34" charset="0"/>
                        </a:rPr>
                        <a:t>50%</a:t>
                      </a:r>
                      <a:br>
                        <a:rPr lang="en-US" sz="1600" dirty="0" smtClean="0">
                          <a:latin typeface="Raleway" panose="020B0003030101060003" pitchFamily="34" charset="0"/>
                        </a:rPr>
                      </a:br>
                      <a:r>
                        <a:rPr lang="en-US" sz="1600" dirty="0" smtClean="0">
                          <a:latin typeface="Raleway" panose="020B0003030101060003" pitchFamily="34" charset="0"/>
                        </a:rPr>
                        <a:t>(30 /</a:t>
                      </a:r>
                      <a:r>
                        <a:rPr lang="en-US" sz="1600" baseline="0" dirty="0" smtClean="0">
                          <a:latin typeface="Raleway" panose="020B0003030101060003" pitchFamily="34" charset="0"/>
                        </a:rPr>
                        <a:t> 60)</a:t>
                      </a:r>
                      <a:endParaRPr lang="en-US" sz="1600" dirty="0" smtClean="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75%</a:t>
                      </a:r>
                      <a:br>
                        <a:rPr lang="en-US" sz="1600" b="1" i="0" u="none" dirty="0" smtClean="0">
                          <a:latin typeface="Raleway" panose="020B0003030101060003" pitchFamily="34" charset="0"/>
                        </a:rPr>
                      </a:br>
                      <a:r>
                        <a:rPr lang="en-US" sz="1600" b="1" i="0" u="none" dirty="0" smtClean="0">
                          <a:latin typeface="Raleway" panose="020B0003030101060003" pitchFamily="34" charset="0"/>
                        </a:rPr>
                        <a:t>(45</a:t>
                      </a:r>
                      <a:r>
                        <a:rPr lang="en-US" sz="1600" b="1" i="0" u="none" baseline="0" dirty="0" smtClean="0">
                          <a:latin typeface="Raleway" panose="020B0003030101060003" pitchFamily="34" charset="0"/>
                        </a:rPr>
                        <a:t> / 90)</a:t>
                      </a:r>
                      <a:endParaRPr lang="en-US" sz="1600" b="1" i="0" u="none" dirty="0" smtClean="0">
                        <a:latin typeface="Raleway" panose="020B0003030101060003" pitchFamily="34" charset="0"/>
                      </a:endParaRPr>
                    </a:p>
                  </a:txBody>
                  <a:tcPr anchor="ctr"/>
                </a:tc>
              </a:tr>
              <a:tr h="741680">
                <a:tc>
                  <a:txBody>
                    <a:bodyPr/>
                    <a:lstStyle/>
                    <a:p>
                      <a:pPr algn="ctr"/>
                      <a:r>
                        <a:rPr lang="en-US" sz="1400" dirty="0" smtClean="0">
                          <a:latin typeface="Raleway" panose="020B0003030101060003" pitchFamily="34" charset="0"/>
                        </a:rPr>
                        <a:t>Institution A</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89185962"/>
              </p:ext>
            </p:extLst>
          </p:nvPr>
        </p:nvGraphicFramePr>
        <p:xfrm>
          <a:off x="2195736" y="2283718"/>
          <a:ext cx="4671896" cy="1538487"/>
        </p:xfrm>
        <a:graphic>
          <a:graphicData uri="http://schemas.openxmlformats.org/drawingml/2006/table">
            <a:tbl>
              <a:tblPr firstRow="1" bandRow="1">
                <a:tableStyleId>{5C22544A-7EE6-4342-B048-85BDC9FD1C3A}</a:tableStyleId>
              </a:tblPr>
              <a:tblGrid>
                <a:gridCol w="1195136"/>
                <a:gridCol w="1195136"/>
                <a:gridCol w="1195136"/>
                <a:gridCol w="1086488"/>
              </a:tblGrid>
              <a:tr h="796807">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25% </a:t>
                      </a:r>
                      <a:br>
                        <a:rPr lang="en-US" sz="1600" dirty="0" smtClean="0">
                          <a:latin typeface="Raleway" panose="020B0003030101060003" pitchFamily="34" charset="0"/>
                        </a:rPr>
                      </a:br>
                      <a:r>
                        <a:rPr lang="en-US" sz="1600" dirty="0" smtClean="0">
                          <a:latin typeface="Raleway" panose="020B0003030101060003" pitchFamily="34" charset="0"/>
                        </a:rPr>
                        <a:t>(15 / 30)</a:t>
                      </a:r>
                    </a:p>
                  </a:txBody>
                  <a:tcPr anchor="ctr"/>
                </a:tc>
                <a:tc>
                  <a:txBody>
                    <a:bodyPr/>
                    <a:lstStyle/>
                    <a:p>
                      <a:pPr algn="ctr"/>
                      <a:r>
                        <a:rPr lang="en-US" sz="1600" dirty="0" smtClean="0">
                          <a:latin typeface="Raleway" panose="020B0003030101060003" pitchFamily="34" charset="0"/>
                        </a:rPr>
                        <a:t>50%</a:t>
                      </a:r>
                      <a:br>
                        <a:rPr lang="en-US" sz="1600" dirty="0" smtClean="0">
                          <a:latin typeface="Raleway" panose="020B0003030101060003" pitchFamily="34" charset="0"/>
                        </a:rPr>
                      </a:br>
                      <a:r>
                        <a:rPr lang="en-US" sz="1600" dirty="0" smtClean="0">
                          <a:latin typeface="Raleway" panose="020B0003030101060003" pitchFamily="34" charset="0"/>
                        </a:rPr>
                        <a:t>(30 /</a:t>
                      </a:r>
                      <a:r>
                        <a:rPr lang="en-US" sz="1600" baseline="0" dirty="0" smtClean="0">
                          <a:latin typeface="Raleway" panose="020B0003030101060003" pitchFamily="34" charset="0"/>
                        </a:rPr>
                        <a:t> 60)</a:t>
                      </a:r>
                      <a:endParaRPr lang="en-US" sz="1600" dirty="0" smtClean="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75%</a:t>
                      </a:r>
                      <a:br>
                        <a:rPr lang="en-US" sz="1600" b="1" i="0" u="none" dirty="0" smtClean="0">
                          <a:latin typeface="Raleway" panose="020B0003030101060003" pitchFamily="34" charset="0"/>
                        </a:rPr>
                      </a:br>
                      <a:r>
                        <a:rPr lang="en-US" sz="1600" b="1" i="0" u="none" dirty="0" smtClean="0">
                          <a:latin typeface="Raleway" panose="020B0003030101060003" pitchFamily="34" charset="0"/>
                        </a:rPr>
                        <a:t>(45</a:t>
                      </a:r>
                      <a:r>
                        <a:rPr lang="en-US" sz="1600" b="1" i="0" u="none" baseline="0" dirty="0" smtClean="0">
                          <a:latin typeface="Raleway" panose="020B0003030101060003" pitchFamily="34" charset="0"/>
                        </a:rPr>
                        <a:t> / 90)</a:t>
                      </a:r>
                      <a:endParaRPr lang="en-US" sz="1600" b="1" i="0" u="none" dirty="0" smtClean="0">
                        <a:latin typeface="Raleway" panose="020B0003030101060003" pitchFamily="34" charset="0"/>
                      </a:endParaRPr>
                    </a:p>
                  </a:txBody>
                  <a:tcPr anchor="ctr"/>
                </a:tc>
              </a:tr>
              <a:tr h="741680">
                <a:tc>
                  <a:txBody>
                    <a:bodyPr/>
                    <a:lstStyle/>
                    <a:p>
                      <a:pPr algn="ctr"/>
                      <a:r>
                        <a:rPr lang="en-US" sz="1400" dirty="0" smtClean="0">
                          <a:latin typeface="Raleway" panose="020B0003030101060003" pitchFamily="34" charset="0"/>
                        </a:rPr>
                        <a:t>Institution A</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889185962"/>
              </p:ext>
            </p:extLst>
          </p:nvPr>
        </p:nvGraphicFramePr>
        <p:xfrm>
          <a:off x="2195736" y="2283718"/>
          <a:ext cx="4671896" cy="1538487"/>
        </p:xfrm>
        <a:graphic>
          <a:graphicData uri="http://schemas.openxmlformats.org/drawingml/2006/table">
            <a:tbl>
              <a:tblPr firstRow="1" bandRow="1">
                <a:tableStyleId>{5C22544A-7EE6-4342-B048-85BDC9FD1C3A}</a:tableStyleId>
              </a:tblPr>
              <a:tblGrid>
                <a:gridCol w="1195136"/>
                <a:gridCol w="1195136"/>
                <a:gridCol w="1195136"/>
                <a:gridCol w="1086488"/>
              </a:tblGrid>
              <a:tr h="796807">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25% </a:t>
                      </a:r>
                      <a:br>
                        <a:rPr lang="en-US" sz="1600" dirty="0" smtClean="0">
                          <a:latin typeface="Raleway" panose="020B0003030101060003" pitchFamily="34" charset="0"/>
                        </a:rPr>
                      </a:br>
                      <a:r>
                        <a:rPr lang="en-US" sz="1600" dirty="0" smtClean="0">
                          <a:latin typeface="Raleway" panose="020B0003030101060003" pitchFamily="34" charset="0"/>
                        </a:rPr>
                        <a:t>(15 / 30)</a:t>
                      </a:r>
                    </a:p>
                  </a:txBody>
                  <a:tcPr anchor="ctr"/>
                </a:tc>
                <a:tc>
                  <a:txBody>
                    <a:bodyPr/>
                    <a:lstStyle/>
                    <a:p>
                      <a:pPr algn="ctr"/>
                      <a:r>
                        <a:rPr lang="en-US" sz="1600" dirty="0" smtClean="0">
                          <a:latin typeface="Raleway" panose="020B0003030101060003" pitchFamily="34" charset="0"/>
                        </a:rPr>
                        <a:t>50%</a:t>
                      </a:r>
                      <a:br>
                        <a:rPr lang="en-US" sz="1600" dirty="0" smtClean="0">
                          <a:latin typeface="Raleway" panose="020B0003030101060003" pitchFamily="34" charset="0"/>
                        </a:rPr>
                      </a:br>
                      <a:r>
                        <a:rPr lang="en-US" sz="1600" dirty="0" smtClean="0">
                          <a:latin typeface="Raleway" panose="020B0003030101060003" pitchFamily="34" charset="0"/>
                        </a:rPr>
                        <a:t>(30 /</a:t>
                      </a:r>
                      <a:r>
                        <a:rPr lang="en-US" sz="1600" baseline="0" dirty="0" smtClean="0">
                          <a:latin typeface="Raleway" panose="020B0003030101060003" pitchFamily="34" charset="0"/>
                        </a:rPr>
                        <a:t> 60)</a:t>
                      </a:r>
                      <a:endParaRPr lang="en-US" sz="1600" dirty="0" smtClean="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75%</a:t>
                      </a:r>
                      <a:br>
                        <a:rPr lang="en-US" sz="1600" b="1" i="0" u="none" dirty="0" smtClean="0">
                          <a:latin typeface="Raleway" panose="020B0003030101060003" pitchFamily="34" charset="0"/>
                        </a:rPr>
                      </a:br>
                      <a:r>
                        <a:rPr lang="en-US" sz="1600" b="1" i="0" u="none" dirty="0" smtClean="0">
                          <a:latin typeface="Raleway" panose="020B0003030101060003" pitchFamily="34" charset="0"/>
                        </a:rPr>
                        <a:t>(45</a:t>
                      </a:r>
                      <a:r>
                        <a:rPr lang="en-US" sz="1600" b="1" i="0" u="none" baseline="0" dirty="0" smtClean="0">
                          <a:latin typeface="Raleway" panose="020B0003030101060003" pitchFamily="34" charset="0"/>
                        </a:rPr>
                        <a:t> / 90)</a:t>
                      </a:r>
                      <a:endParaRPr lang="en-US" sz="1600" b="1" i="0" u="none" dirty="0" smtClean="0">
                        <a:latin typeface="Raleway" panose="020B0003030101060003" pitchFamily="34" charset="0"/>
                      </a:endParaRPr>
                    </a:p>
                  </a:txBody>
                  <a:tcPr anchor="ctr"/>
                </a:tc>
              </a:tr>
              <a:tr h="741680">
                <a:tc>
                  <a:txBody>
                    <a:bodyPr/>
                    <a:lstStyle/>
                    <a:p>
                      <a:pPr algn="ctr"/>
                      <a:r>
                        <a:rPr lang="en-US" sz="1400" dirty="0" smtClean="0">
                          <a:latin typeface="Raleway" panose="020B0003030101060003" pitchFamily="34" charset="0"/>
                        </a:rPr>
                        <a:t>Institution A</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55237507"/>
              </p:ext>
            </p:extLst>
          </p:nvPr>
        </p:nvGraphicFramePr>
        <p:xfrm>
          <a:off x="1547664" y="2067694"/>
          <a:ext cx="5688631" cy="2280167"/>
        </p:xfrm>
        <a:graphic>
          <a:graphicData uri="http://schemas.openxmlformats.org/drawingml/2006/table">
            <a:tbl>
              <a:tblPr firstRow="1" bandRow="1">
                <a:tableStyleId>{5C22544A-7EE6-4342-B048-85BDC9FD1C3A}</a:tableStyleId>
              </a:tblPr>
              <a:tblGrid>
                <a:gridCol w="1180659"/>
                <a:gridCol w="1180659"/>
                <a:gridCol w="1180659"/>
                <a:gridCol w="1073327"/>
                <a:gridCol w="1073327"/>
              </a:tblGrid>
              <a:tr h="796807">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25% </a:t>
                      </a:r>
                      <a:br>
                        <a:rPr lang="en-US" sz="1600" dirty="0" smtClean="0">
                          <a:latin typeface="Raleway" panose="020B0003030101060003" pitchFamily="34" charset="0"/>
                        </a:rPr>
                      </a:br>
                      <a:r>
                        <a:rPr lang="en-US" sz="1600" dirty="0" smtClean="0">
                          <a:latin typeface="Raleway" panose="020B0003030101060003" pitchFamily="34" charset="0"/>
                        </a:rPr>
                        <a:t>(15 / 30)</a:t>
                      </a:r>
                    </a:p>
                  </a:txBody>
                  <a:tcPr anchor="ctr"/>
                </a:tc>
                <a:tc>
                  <a:txBody>
                    <a:bodyPr/>
                    <a:lstStyle/>
                    <a:p>
                      <a:pPr algn="ctr"/>
                      <a:r>
                        <a:rPr lang="en-US" sz="1600" dirty="0" smtClean="0">
                          <a:latin typeface="Raleway" panose="020B0003030101060003" pitchFamily="34" charset="0"/>
                        </a:rPr>
                        <a:t>50%</a:t>
                      </a:r>
                      <a:br>
                        <a:rPr lang="en-US" sz="1600" dirty="0" smtClean="0">
                          <a:latin typeface="Raleway" panose="020B0003030101060003" pitchFamily="34" charset="0"/>
                        </a:rPr>
                      </a:br>
                      <a:r>
                        <a:rPr lang="en-US" sz="1600" dirty="0" smtClean="0">
                          <a:latin typeface="Raleway" panose="020B0003030101060003" pitchFamily="34" charset="0"/>
                        </a:rPr>
                        <a:t>(30 /</a:t>
                      </a:r>
                      <a:r>
                        <a:rPr lang="en-US" sz="1600" baseline="0" dirty="0" smtClean="0">
                          <a:latin typeface="Raleway" panose="020B0003030101060003" pitchFamily="34" charset="0"/>
                        </a:rPr>
                        <a:t> 60)</a:t>
                      </a:r>
                      <a:endParaRPr lang="en-US" sz="1600" dirty="0" smtClean="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75%</a:t>
                      </a:r>
                      <a:br>
                        <a:rPr lang="en-US" sz="1600" b="1" i="0" u="none" dirty="0" smtClean="0">
                          <a:latin typeface="Raleway" panose="020B0003030101060003" pitchFamily="34" charset="0"/>
                        </a:rPr>
                      </a:br>
                      <a:r>
                        <a:rPr lang="en-US" sz="1600" b="1" i="0" u="none" dirty="0" smtClean="0">
                          <a:latin typeface="Raleway" panose="020B0003030101060003" pitchFamily="34" charset="0"/>
                        </a:rPr>
                        <a:t>(45</a:t>
                      </a:r>
                      <a:r>
                        <a:rPr lang="en-US" sz="1600" b="1" i="0" u="none" baseline="0" dirty="0" smtClean="0">
                          <a:latin typeface="Raleway" panose="020B0003030101060003" pitchFamily="34" charset="0"/>
                        </a:rPr>
                        <a:t> / 90)</a:t>
                      </a:r>
                      <a:endParaRPr lang="en-US" sz="1600" b="1" i="0" u="none" dirty="0" smtClean="0">
                        <a:latin typeface="Raleway" panose="020B0003030101060003" pitchFamily="34" charset="0"/>
                      </a:endParaRPr>
                    </a:p>
                  </a:txBody>
                  <a:tcPr anchor="ctr"/>
                </a:tc>
                <a:tc>
                  <a:txBody>
                    <a:bodyPr/>
                    <a:lstStyle/>
                    <a:p>
                      <a:pPr algn="ctr"/>
                      <a:r>
                        <a:rPr lang="en-US" sz="1600" b="1" i="0" u="none" dirty="0" smtClean="0">
                          <a:latin typeface="Raleway" panose="020B0003030101060003" pitchFamily="34" charset="0"/>
                        </a:rPr>
                        <a:t>Total</a:t>
                      </a:r>
                    </a:p>
                  </a:txBody>
                  <a:tcPr anchor="ctr"/>
                </a:tc>
              </a:tr>
              <a:tr h="741680">
                <a:tc>
                  <a:txBody>
                    <a:bodyPr/>
                    <a:lstStyle/>
                    <a:p>
                      <a:pPr algn="ctr"/>
                      <a:r>
                        <a:rPr lang="en-US" sz="1400" dirty="0" smtClean="0">
                          <a:latin typeface="Raleway" panose="020B0003030101060003" pitchFamily="34" charset="0"/>
                        </a:rPr>
                        <a:t>Number crossing threshold</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Institution A</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150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spTree>
    <p:extLst>
      <p:ext uri="{BB962C8B-B14F-4D97-AF65-F5344CB8AC3E}">
        <p14:creationId xmlns:p14="http://schemas.microsoft.com/office/powerpoint/2010/main" val="416158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500"/>
                                        <p:tgtEl>
                                          <p:spTgt spid="37"/>
                                        </p:tgtEl>
                                      </p:cBhvr>
                                    </p:animEffect>
                                  </p:childTnLst>
                                </p:cTn>
                              </p:par>
                              <p:par>
                                <p:cTn id="15" presetID="10" presetClass="exit" presetSubtype="0" fill="hold" nodeType="withEffect">
                                  <p:stCondLst>
                                    <p:cond delay="0"/>
                                  </p:stCondLst>
                                  <p:childTnLst>
                                    <p:animEffect transition="out" filter="fade">
                                      <p:cBhvr>
                                        <p:cTn id="16" dur="500"/>
                                        <p:tgtEl>
                                          <p:spTgt spid="37">
                                            <p:txEl>
                                              <p:pRg st="0" end="0"/>
                                            </p:txEl>
                                          </p:spTgt>
                                        </p:tgtEl>
                                      </p:cBhvr>
                                    </p:animEffect>
                                    <p:set>
                                      <p:cBhvr>
                                        <p:cTn id="17" dur="1" fill="hold">
                                          <p:stCondLst>
                                            <p:cond delay="499"/>
                                          </p:stCondLst>
                                        </p:cTn>
                                        <p:tgtEl>
                                          <p:spTgt spid="37">
                                            <p:txEl>
                                              <p:pRg st="0" end="0"/>
                                            </p:txEl>
                                          </p:spTgt>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xit" presetSubtype="0" fill="hold" grpId="1" nodeType="withEffect">
                                  <p:stCondLst>
                                    <p:cond delay="0"/>
                                  </p:stCondLst>
                                  <p:childTnLst>
                                    <p:animEffect transition="out" filter="fade">
                                      <p:cBhvr>
                                        <p:cTn id="31" dur="500"/>
                                        <p:tgtEl>
                                          <p:spTgt spid="39"/>
                                        </p:tgtEl>
                                      </p:cBhvr>
                                    </p:animEffect>
                                    <p:set>
                                      <p:cBhvr>
                                        <p:cTn id="32" dur="1" fill="hold">
                                          <p:stCondLst>
                                            <p:cond delay="499"/>
                                          </p:stCondLst>
                                        </p:cTn>
                                        <p:tgtEl>
                                          <p:spTgt spid="39"/>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41"/>
                                        </p:tgtEl>
                                      </p:cBhvr>
                                    </p:animEffect>
                                    <p:set>
                                      <p:cBhvr>
                                        <p:cTn id="35" dur="1" fill="hold">
                                          <p:stCondLst>
                                            <p:cond delay="499"/>
                                          </p:stCondLst>
                                        </p:cTn>
                                        <p:tgtEl>
                                          <p:spTgt spid="41"/>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42"/>
                                        </p:tgtEl>
                                      </p:cBhvr>
                                    </p:animEffect>
                                    <p:set>
                                      <p:cBhvr>
                                        <p:cTn id="38" dur="1" fill="hold">
                                          <p:stCondLst>
                                            <p:cond delay="499"/>
                                          </p:stCondLst>
                                        </p:cTn>
                                        <p:tgtEl>
                                          <p:spTgt spid="42"/>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44"/>
                                        </p:tgtEl>
                                      </p:cBhvr>
                                    </p:animEffect>
                                    <p:set>
                                      <p:cBhvr>
                                        <p:cTn id="41" dur="1" fill="hold">
                                          <p:stCondLst>
                                            <p:cond delay="499"/>
                                          </p:stCondLst>
                                        </p:cTn>
                                        <p:tgtEl>
                                          <p:spTgt spid="4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37" grpId="0"/>
      <p:bldP spid="39" grpId="0"/>
      <p:bldP spid="39" grpId="1"/>
      <p:bldP spid="41" grpId="0"/>
      <p:bldP spid="41" grpId="1"/>
      <p:bldP spid="42" grpId="0"/>
      <p:bldP spid="42" grpId="1"/>
      <p:bldP spid="44" grpId="0"/>
      <p:bldP spid="44"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87574"/>
            <a:ext cx="6724988"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The final performance measure captures </a:t>
            </a:r>
            <a:r>
              <a:rPr lang="en-CA" sz="1600" b="1" dirty="0" smtClean="0">
                <a:solidFill>
                  <a:srgbClr val="45C1A4"/>
                </a:solidFill>
                <a:latin typeface="Raleway" panose="020B0003030101060003" pitchFamily="34" charset="0"/>
              </a:rPr>
              <a:t>increases in awards and transfers</a:t>
            </a:r>
            <a:r>
              <a:rPr lang="en-CA" sz="1600" dirty="0" smtClean="0">
                <a:solidFill>
                  <a:schemeClr val="bg1">
                    <a:lumMod val="65000"/>
                  </a:schemeClr>
                </a:solidFill>
                <a:latin typeface="Raleway" panose="020B0003030101060003" pitchFamily="34" charset="0"/>
              </a:rPr>
              <a:t> year to year. The </a:t>
            </a:r>
            <a:r>
              <a:rPr lang="en-CA" sz="1600" b="1" dirty="0" smtClean="0">
                <a:solidFill>
                  <a:srgbClr val="45C1A4"/>
                </a:solidFill>
                <a:latin typeface="Raleway" panose="020B0003030101060003" pitchFamily="34" charset="0"/>
              </a:rPr>
              <a:t>net positive change </a:t>
            </a:r>
            <a:r>
              <a:rPr lang="en-CA" sz="1600" dirty="0" smtClean="0">
                <a:solidFill>
                  <a:schemeClr val="bg1">
                    <a:lumMod val="65000"/>
                  </a:schemeClr>
                </a:solidFill>
                <a:latin typeface="Raleway" panose="020B0003030101060003" pitchFamily="34" charset="0"/>
              </a:rPr>
              <a:t>is what is measured.</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29</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37" name="Text Box 7"/>
          <p:cNvSpPr txBox="1">
            <a:spLocks noChangeArrowheads="1"/>
          </p:cNvSpPr>
          <p:nvPr/>
        </p:nvSpPr>
        <p:spPr bwMode="auto">
          <a:xfrm>
            <a:off x="3556587" y="2571749"/>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TOTAL AWARDS</a:t>
            </a:r>
            <a:endParaRPr lang="en-CA" sz="2000" b="1" spc="-150" dirty="0">
              <a:solidFill>
                <a:schemeClr val="bg1"/>
              </a:solidFill>
              <a:latin typeface="Raleway" panose="020B0003030101060003" pitchFamily="34" charset="0"/>
            </a:endParaRPr>
          </a:p>
        </p:txBody>
      </p:sp>
      <p:sp>
        <p:nvSpPr>
          <p:cNvPr id="39" name="Text Box 7"/>
          <p:cNvSpPr txBox="1">
            <a:spLocks noChangeArrowheads="1"/>
          </p:cNvSpPr>
          <p:nvPr/>
        </p:nvSpPr>
        <p:spPr bwMode="auto">
          <a:xfrm>
            <a:off x="2548143" y="2736725"/>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HIGH-DEMAND</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1" name="Text Box 7"/>
          <p:cNvSpPr txBox="1">
            <a:spLocks noChangeArrowheads="1"/>
          </p:cNvSpPr>
          <p:nvPr/>
        </p:nvSpPr>
        <p:spPr bwMode="auto">
          <a:xfrm>
            <a:off x="4808858" y="2736724"/>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ALL OTHER</a:t>
            </a:r>
          </a:p>
          <a:p>
            <a:pPr algn="ctr" defTabSz="1088232"/>
            <a:r>
              <a:rPr lang="en-CA" sz="2000" b="1" spc="-150" dirty="0" smtClean="0">
                <a:solidFill>
                  <a:schemeClr val="bg1"/>
                </a:solidFill>
                <a:latin typeface="Raleway" panose="020B0003030101060003" pitchFamily="34" charset="0"/>
              </a:rPr>
              <a:t>FIELDS</a:t>
            </a:r>
            <a:endParaRPr lang="en-CA" sz="2000" b="1" spc="-150" dirty="0">
              <a:solidFill>
                <a:schemeClr val="bg1"/>
              </a:solidFill>
              <a:latin typeface="Raleway" panose="020B0003030101060003" pitchFamily="34" charset="0"/>
            </a:endParaRPr>
          </a:p>
        </p:txBody>
      </p:sp>
      <p:sp>
        <p:nvSpPr>
          <p:cNvPr id="42" name="Text Box 7"/>
          <p:cNvSpPr txBox="1">
            <a:spLocks noChangeArrowheads="1"/>
          </p:cNvSpPr>
          <p:nvPr/>
        </p:nvSpPr>
        <p:spPr bwMode="auto">
          <a:xfrm>
            <a:off x="2540952" y="3422198"/>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1.5</a:t>
            </a:r>
            <a:endParaRPr lang="en-CA" sz="2000" b="1" spc="-150" dirty="0">
              <a:solidFill>
                <a:schemeClr val="bg1"/>
              </a:solidFill>
              <a:latin typeface="Arial" panose="020B0604020202020204" pitchFamily="34" charset="0"/>
              <a:cs typeface="Arial" panose="020B0604020202020204" pitchFamily="34" charset="0"/>
            </a:endParaRPr>
          </a:p>
        </p:txBody>
      </p:sp>
      <p:sp>
        <p:nvSpPr>
          <p:cNvPr id="44" name="Text Box 7"/>
          <p:cNvSpPr txBox="1">
            <a:spLocks noChangeArrowheads="1"/>
          </p:cNvSpPr>
          <p:nvPr/>
        </p:nvSpPr>
        <p:spPr bwMode="auto">
          <a:xfrm>
            <a:off x="4801667" y="3422197"/>
            <a:ext cx="1786557" cy="353943"/>
          </a:xfrm>
          <a:prstGeom prst="rect">
            <a:avLst/>
          </a:prstGeom>
          <a:noFill/>
          <a:ln w="9525">
            <a:noFill/>
            <a:miter lim="800000"/>
            <a:headEnd/>
            <a:tailEnd/>
          </a:ln>
        </p:spPr>
        <p:txBody>
          <a:bodyPr wrap="square" lIns="45720" tIns="22860" rIns="45720" bIns="22860">
            <a:spAutoFit/>
          </a:bodyPr>
          <a:lstStyle/>
          <a:p>
            <a:pPr algn="ctr" defTabSz="1088232"/>
            <a:r>
              <a:rPr lang="en-CA" sz="2000" b="1" spc="-150" dirty="0" smtClean="0">
                <a:solidFill>
                  <a:schemeClr val="bg1"/>
                </a:solidFill>
                <a:latin typeface="Raleway" panose="020B0003030101060003" pitchFamily="34" charset="0"/>
              </a:rPr>
              <a:t>Weight: </a:t>
            </a:r>
            <a:r>
              <a:rPr lang="en-CA" sz="2000" b="1" spc="-150" dirty="0" smtClean="0">
                <a:solidFill>
                  <a:schemeClr val="bg1"/>
                </a:solidFill>
                <a:latin typeface="Arial" panose="020B0604020202020204" pitchFamily="34" charset="0"/>
                <a:cs typeface="Arial" panose="020B0604020202020204" pitchFamily="34" charset="0"/>
              </a:rPr>
              <a:t>1.0</a:t>
            </a:r>
            <a:endParaRPr lang="en-CA" sz="2000" b="1" spc="-150" dirty="0">
              <a:solidFill>
                <a:schemeClr val="bg1"/>
              </a:solidFill>
              <a:latin typeface="Arial" panose="020B0604020202020204" pitchFamily="34" charset="0"/>
              <a:cs typeface="Arial" panose="020B0604020202020204" pitchFamily="34" charset="0"/>
            </a:endParaRPr>
          </a:p>
        </p:txBody>
      </p:sp>
      <p:graphicFrame>
        <p:nvGraphicFramePr>
          <p:cNvPr id="46" name="Table 45"/>
          <p:cNvGraphicFramePr>
            <a:graphicFrameLocks noGrp="1"/>
          </p:cNvGraphicFramePr>
          <p:nvPr>
            <p:extLst>
              <p:ext uri="{D42A27DB-BD31-4B8C-83A1-F6EECF244321}">
                <p14:modId xmlns:p14="http://schemas.microsoft.com/office/powerpoint/2010/main" val="3727867691"/>
              </p:ext>
            </p:extLst>
          </p:nvPr>
        </p:nvGraphicFramePr>
        <p:xfrm>
          <a:off x="131538" y="1635646"/>
          <a:ext cx="8636658" cy="3021847"/>
        </p:xfrm>
        <a:graphic>
          <a:graphicData uri="http://schemas.openxmlformats.org/drawingml/2006/table">
            <a:tbl>
              <a:tblPr firstRow="1" bandRow="1">
                <a:tableStyleId>{5C22544A-7EE6-4342-B048-85BDC9FD1C3A}</a:tableStyleId>
              </a:tblPr>
              <a:tblGrid>
                <a:gridCol w="1303136"/>
                <a:gridCol w="1303136"/>
                <a:gridCol w="1426175"/>
                <a:gridCol w="1296144"/>
                <a:gridCol w="1224136"/>
                <a:gridCol w="1008112"/>
                <a:gridCol w="1075819"/>
              </a:tblGrid>
              <a:tr h="796807">
                <a:tc>
                  <a:txBody>
                    <a:bodyPr/>
                    <a:lstStyle/>
                    <a:p>
                      <a:pPr algn="ctr"/>
                      <a:r>
                        <a:rPr lang="en-US" sz="1600" dirty="0" smtClean="0">
                          <a:latin typeface="Raleway" panose="020B0003030101060003" pitchFamily="34" charset="0"/>
                        </a:rPr>
                        <a:t>Award Year(s)</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Transfer</a:t>
                      </a:r>
                      <a:br>
                        <a:rPr lang="en-US" sz="1600" dirty="0" smtClean="0">
                          <a:latin typeface="Raleway" panose="020B0003030101060003" pitchFamily="34" charset="0"/>
                        </a:rPr>
                      </a:br>
                      <a:r>
                        <a:rPr lang="en-US" sz="1600" dirty="0" smtClean="0">
                          <a:latin typeface="Raleway" panose="020B0003030101060003" pitchFamily="34" charset="0"/>
                        </a:rPr>
                        <a:t>(0.25)</a:t>
                      </a:r>
                    </a:p>
                  </a:txBody>
                  <a:tcPr anchor="ctr"/>
                </a:tc>
                <a:tc>
                  <a:txBody>
                    <a:bodyPr/>
                    <a:lstStyle/>
                    <a:p>
                      <a:pPr algn="ctr"/>
                      <a:r>
                        <a:rPr lang="en-US" sz="1600" dirty="0" smtClean="0">
                          <a:latin typeface="Raleway" panose="020B0003030101060003" pitchFamily="34" charset="0"/>
                        </a:rPr>
                        <a:t>Certificates</a:t>
                      </a:r>
                    </a:p>
                    <a:p>
                      <a:pPr algn="ctr"/>
                      <a:r>
                        <a:rPr lang="en-US" sz="1600" dirty="0" smtClean="0">
                          <a:latin typeface="Raleway" panose="020B0003030101060003" pitchFamily="34" charset="0"/>
                        </a:rPr>
                        <a:t>(0.25)</a:t>
                      </a:r>
                    </a:p>
                  </a:txBody>
                  <a:tcPr anchor="ctr"/>
                </a:tc>
                <a:tc>
                  <a:txBody>
                    <a:bodyPr/>
                    <a:lstStyle/>
                    <a:p>
                      <a:pPr algn="ctr"/>
                      <a:r>
                        <a:rPr lang="en-US" sz="1600" b="1" i="0" u="none" dirty="0" smtClean="0">
                          <a:latin typeface="Raleway" panose="020B0003030101060003" pitchFamily="34" charset="0"/>
                        </a:rPr>
                        <a:t>Associates</a:t>
                      </a:r>
                    </a:p>
                    <a:p>
                      <a:pPr algn="ctr"/>
                      <a:r>
                        <a:rPr lang="en-US" sz="1600" b="1" i="0" u="none" dirty="0" smtClean="0">
                          <a:latin typeface="Raleway" panose="020B0003030101060003" pitchFamily="34" charset="0"/>
                        </a:rPr>
                        <a:t>(0.50)</a:t>
                      </a:r>
                    </a:p>
                  </a:txBody>
                  <a:tcPr anchor="ctr"/>
                </a:tc>
                <a:tc>
                  <a:txBody>
                    <a:bodyPr/>
                    <a:lstStyle/>
                    <a:p>
                      <a:pPr algn="ctr"/>
                      <a:r>
                        <a:rPr lang="en-US" sz="1600" b="1" i="0" u="none" dirty="0" smtClean="0">
                          <a:latin typeface="Raleway" panose="020B0003030101060003" pitchFamily="34" charset="0"/>
                        </a:rPr>
                        <a:t>Bachelors</a:t>
                      </a:r>
                    </a:p>
                    <a:p>
                      <a:pPr algn="ctr"/>
                      <a:r>
                        <a:rPr lang="en-US" sz="1600" b="1" i="0" u="none" dirty="0" smtClean="0">
                          <a:latin typeface="Raleway" panose="020B0003030101060003" pitchFamily="34" charset="0"/>
                        </a:rPr>
                        <a:t>(1.00)</a:t>
                      </a:r>
                    </a:p>
                  </a:txBody>
                  <a:tcPr anchor="ctr"/>
                </a:tc>
                <a:tc>
                  <a:txBody>
                    <a:bodyPr/>
                    <a:lstStyle/>
                    <a:p>
                      <a:pPr algn="ctr"/>
                      <a:r>
                        <a:rPr lang="en-US" sz="1600" b="1" i="0" u="none" dirty="0" smtClean="0">
                          <a:latin typeface="Raleway" panose="020B0003030101060003" pitchFamily="34" charset="0"/>
                        </a:rPr>
                        <a:t>Masters</a:t>
                      </a:r>
                    </a:p>
                    <a:p>
                      <a:pPr algn="ctr"/>
                      <a:r>
                        <a:rPr lang="en-US" sz="1600" b="1" i="0" u="none" dirty="0" smtClean="0">
                          <a:latin typeface="Raleway" panose="020B0003030101060003" pitchFamily="34" charset="0"/>
                        </a:rPr>
                        <a:t>(1.25)</a:t>
                      </a:r>
                    </a:p>
                  </a:txBody>
                  <a:tcPr anchor="ctr"/>
                </a:tc>
                <a:tc>
                  <a:txBody>
                    <a:bodyPr/>
                    <a:lstStyle/>
                    <a:p>
                      <a:pPr algn="ctr"/>
                      <a:r>
                        <a:rPr lang="en-US" sz="1600" b="1" i="0" u="none" dirty="0" smtClean="0">
                          <a:latin typeface="Raleway" panose="020B0003030101060003" pitchFamily="34" charset="0"/>
                        </a:rPr>
                        <a:t>Doctoral</a:t>
                      </a:r>
                    </a:p>
                    <a:p>
                      <a:pPr algn="ctr"/>
                      <a:r>
                        <a:rPr lang="en-US" sz="1600" b="1" i="0" u="none" dirty="0" smtClean="0">
                          <a:latin typeface="Raleway" panose="020B0003030101060003" pitchFamily="34" charset="0"/>
                        </a:rPr>
                        <a:t>(1.75)</a:t>
                      </a:r>
                    </a:p>
                  </a:txBody>
                  <a:tcPr anchor="ctr"/>
                </a:tc>
              </a:tr>
              <a:tr h="741680">
                <a:tc>
                  <a:txBody>
                    <a:bodyPr/>
                    <a:lstStyle/>
                    <a:p>
                      <a:pPr algn="ctr"/>
                      <a:r>
                        <a:rPr lang="en-US" sz="1400" dirty="0" smtClean="0">
                          <a:latin typeface="Raleway" panose="020B0003030101060003" pitchFamily="34" charset="0"/>
                        </a:rPr>
                        <a:t>2012-13</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65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r h="741680">
                <a:tc>
                  <a:txBody>
                    <a:bodyPr/>
                    <a:lstStyle/>
                    <a:p>
                      <a:pPr algn="ctr"/>
                      <a:r>
                        <a:rPr lang="en-US" sz="1400" dirty="0" smtClean="0">
                          <a:latin typeface="Raleway" panose="020B0003030101060003" pitchFamily="34" charset="0"/>
                        </a:rPr>
                        <a:t>2013-14</a:t>
                      </a:r>
                      <a:endParaRPr lang="en-US" sz="1400" dirty="0">
                        <a:latin typeface="Raleway" panose="020B0003030101060003" pitchFamily="34" charset="0"/>
                      </a:endParaRPr>
                    </a:p>
                  </a:txBody>
                  <a:tcPr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320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155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lumMod val="75000"/>
                      </a:schemeClr>
                    </a:solidFill>
                  </a:tcPr>
                </a:tc>
              </a:tr>
              <a:tr h="741680">
                <a:tc>
                  <a:txBody>
                    <a:bodyPr/>
                    <a:lstStyle/>
                    <a:p>
                      <a:pPr algn="ctr"/>
                      <a:r>
                        <a:rPr lang="en-US" sz="1400" dirty="0" smtClean="0">
                          <a:latin typeface="Raleway" panose="020B0003030101060003" pitchFamily="34" charset="0"/>
                        </a:rPr>
                        <a:t>Net Difference</a:t>
                      </a:r>
                      <a:endParaRPr lang="en-US" sz="1400" dirty="0">
                        <a:latin typeface="Raleway" panose="020B0003030101060003" pitchFamily="34" charset="0"/>
                      </a:endParaRPr>
                    </a:p>
                  </a:txBody>
                  <a:tcPr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20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5</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fontAlgn="b"/>
                      <a:r>
                        <a:rPr lang="en-US" sz="1600" b="1" i="0" u="none" strike="noStrike" dirty="0" smtClean="0">
                          <a:solidFill>
                            <a:srgbClr val="45C1A4"/>
                          </a:solidFill>
                          <a:effectLst/>
                          <a:latin typeface="Arial" panose="020B0604020202020204" pitchFamily="34" charset="0"/>
                          <a:cs typeface="Arial" panose="020B0604020202020204" pitchFamily="34" charset="0"/>
                        </a:rPr>
                        <a:t>0</a:t>
                      </a:r>
                      <a:endParaRPr lang="en-US" sz="1600" b="1" i="0" u="none" strike="noStrike" dirty="0">
                        <a:solidFill>
                          <a:srgbClr val="45C1A4"/>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r>
            </a:tbl>
          </a:graphicData>
        </a:graphic>
      </p:graphicFrame>
    </p:spTree>
    <p:extLst>
      <p:ext uri="{BB962C8B-B14F-4D97-AF65-F5344CB8AC3E}">
        <p14:creationId xmlns:p14="http://schemas.microsoft.com/office/powerpoint/2010/main" val="147255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873544" cy="523220"/>
          </a:xfrm>
          <a:prstGeom prst="rect">
            <a:avLst/>
          </a:prstGeom>
          <a:noFill/>
          <a:ln w="9525">
            <a:noFill/>
            <a:miter lim="800000"/>
            <a:headEnd/>
            <a:tailEnd/>
          </a:ln>
        </p:spPr>
        <p:txBody>
          <a:bodyPr wrap="none" lIns="45720" tIns="22860" rIns="45720" bIns="22860">
            <a:spAutoFit/>
          </a:bodyPr>
          <a:lstStyle/>
          <a:p>
            <a:pPr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7"/>
            <a:ext cx="6724988"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Since all three performance metrics are student count related, there is no need to create an index score. Rather, counts and size are taken into consideration as all institutions will share a common scale.</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30</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622344453"/>
              </p:ext>
            </p:extLst>
          </p:nvPr>
        </p:nvGraphicFramePr>
        <p:xfrm>
          <a:off x="323528" y="1851670"/>
          <a:ext cx="8384652" cy="2225040"/>
        </p:xfrm>
        <a:graphic>
          <a:graphicData uri="http://schemas.openxmlformats.org/drawingml/2006/table">
            <a:tbl>
              <a:tblPr firstRow="1" bandRow="1">
                <a:tableStyleId>{5C22544A-7EE6-4342-B048-85BDC9FD1C3A}</a:tableStyleId>
              </a:tblPr>
              <a:tblGrid>
                <a:gridCol w="2096163"/>
                <a:gridCol w="2096163"/>
                <a:gridCol w="2096163"/>
                <a:gridCol w="2096163"/>
              </a:tblGrid>
              <a:tr h="370840">
                <a:tc>
                  <a:txBody>
                    <a:bodyPr/>
                    <a:lstStyle/>
                    <a:p>
                      <a:pPr algn="ctr"/>
                      <a:r>
                        <a:rPr lang="en-US" sz="1600" dirty="0" smtClean="0">
                          <a:latin typeface="Raleway" panose="020B0003030101060003" pitchFamily="34" charset="0"/>
                        </a:rPr>
                        <a:t>Institution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Completions</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Retention</a:t>
                      </a:r>
                      <a:endParaRPr lang="en-US" sz="1600" dirty="0">
                        <a:latin typeface="Raleway" panose="020B0003030101060003" pitchFamily="34" charset="0"/>
                      </a:endParaRPr>
                    </a:p>
                  </a:txBody>
                  <a:tcPr anchor="ctr"/>
                </a:tc>
                <a:tc>
                  <a:txBody>
                    <a:bodyPr/>
                    <a:lstStyle/>
                    <a:p>
                      <a:pPr algn="ctr"/>
                      <a:r>
                        <a:rPr lang="en-US" sz="1600" dirty="0" smtClean="0">
                          <a:latin typeface="Raleway" panose="020B0003030101060003" pitchFamily="34" charset="0"/>
                        </a:rPr>
                        <a:t>Award Increases</a:t>
                      </a:r>
                      <a:endParaRPr lang="en-US" sz="1600" dirty="0">
                        <a:latin typeface="Raleway" panose="020B0003030101060003" pitchFamily="34" charset="0"/>
                      </a:endParaRPr>
                    </a:p>
                  </a:txBody>
                  <a:tcPr anchor="ctr"/>
                </a:tc>
              </a:tr>
              <a:tr h="370840">
                <a:tc>
                  <a:txBody>
                    <a:bodyPr/>
                    <a:lstStyle/>
                    <a:p>
                      <a:r>
                        <a:rPr lang="en-US" sz="1400" baseline="0" dirty="0" smtClean="0">
                          <a:latin typeface="Raleway" panose="020B0003030101060003" pitchFamily="34" charset="0"/>
                        </a:rPr>
                        <a:t>Community College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369</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600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60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Community College 2</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836</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1500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180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High Research Univ.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8,509</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15,000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450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Research Univ.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3,196</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5,000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150</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Raleway" panose="020B0003030101060003" pitchFamily="34" charset="0"/>
                        </a:rPr>
                        <a:t>Four-Year Univ.</a:t>
                      </a:r>
                      <a:r>
                        <a:rPr lang="en-US" sz="1400" baseline="0" dirty="0" smtClean="0">
                          <a:latin typeface="Raleway" panose="020B0003030101060003" pitchFamily="34" charset="0"/>
                        </a:rPr>
                        <a:t> 1</a:t>
                      </a:r>
                      <a:endParaRPr lang="en-US" sz="1400" dirty="0">
                        <a:latin typeface="Raleway" panose="020B0003030101060003"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434</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800</a:t>
                      </a:r>
                      <a:endParaRPr lang="en-US" sz="1600" dirty="0">
                        <a:latin typeface="Arial" panose="020B0604020202020204" pitchFamily="34" charset="0"/>
                        <a:cs typeface="Arial" panose="020B0604020202020204" pitchFamily="34" charset="0"/>
                      </a:endParaRPr>
                    </a:p>
                  </a:txBody>
                  <a:tcPr/>
                </a:tc>
                <a:tc>
                  <a:txBody>
                    <a:bodyPr/>
                    <a:lstStyle/>
                    <a:p>
                      <a:pPr algn="r"/>
                      <a:r>
                        <a:rPr lang="en-US" sz="1600" dirty="0" smtClean="0">
                          <a:latin typeface="Arial" panose="020B0604020202020204" pitchFamily="34" charset="0"/>
                          <a:cs typeface="Arial" panose="020B0604020202020204" pitchFamily="34" charset="0"/>
                        </a:rPr>
                        <a:t>100</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6665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7527061" cy="323165"/>
          </a:xfrm>
          <a:prstGeom prst="rect">
            <a:avLst/>
          </a:prstGeom>
          <a:noFill/>
          <a:ln w="9525">
            <a:noFill/>
            <a:miter lim="800000"/>
            <a:headEnd/>
            <a:tailEnd/>
          </a:ln>
        </p:spPr>
        <p:txBody>
          <a:bodyPr wrap="none" lIns="45720" tIns="22860" rIns="45720" bIns="22860">
            <a:spAutoFit/>
          </a:bodyPr>
          <a:lstStyle/>
          <a:p>
            <a:pPr algn="l" defTabSz="1088232"/>
            <a:r>
              <a:rPr lang="en-CA" spc="-150" dirty="0" smtClean="0">
                <a:solidFill>
                  <a:schemeClr val="tx1">
                    <a:lumMod val="50000"/>
                    <a:lumOff val="50000"/>
                  </a:schemeClr>
                </a:solidFill>
                <a:latin typeface="Raleway" panose="020B0003030101060003" pitchFamily="34" charset="0"/>
              </a:rPr>
              <a:t>STATE OPERATING FUNDS FOR PUBLIC INSTITUTIONS OF HIGHER EDUCATION</a:t>
            </a:r>
            <a:endParaRPr lang="en-CA"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94517"/>
            <a:ext cx="6724988" cy="877163"/>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The model must then allocate money from the total amount of available funds into several “</a:t>
            </a:r>
            <a:r>
              <a:rPr lang="en-CA" b="1" dirty="0" smtClean="0">
                <a:solidFill>
                  <a:srgbClr val="45C1A4"/>
                </a:solidFill>
                <a:latin typeface="Raleway" panose="020B0003030101060003" pitchFamily="34" charset="0"/>
              </a:rPr>
              <a:t>components</a:t>
            </a:r>
            <a:r>
              <a:rPr lang="en-CA" dirty="0" smtClean="0">
                <a:solidFill>
                  <a:schemeClr val="bg1">
                    <a:lumMod val="65000"/>
                  </a:schemeClr>
                </a:solidFill>
                <a:latin typeface="Raleway" panose="020B0003030101060003" pitchFamily="34" charset="0"/>
              </a:rPr>
              <a:t>” to determine how much money is to be distributed into each component.</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03</a:t>
            </a:r>
            <a:endParaRPr lang="en-US" sz="1200" b="1" dirty="0"/>
          </a:p>
        </p:txBody>
      </p:sp>
      <p:sp>
        <p:nvSpPr>
          <p:cNvPr id="5" name="Oval 4"/>
          <p:cNvSpPr/>
          <p:nvPr/>
        </p:nvSpPr>
        <p:spPr>
          <a:xfrm>
            <a:off x="3105255" y="1985086"/>
            <a:ext cx="2689224" cy="2688424"/>
          </a:xfrm>
          <a:prstGeom prst="ellipse">
            <a:avLst/>
          </a:prstGeom>
          <a:solidFill>
            <a:srgbClr val="45C1A4"/>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3349114" y="2669445"/>
            <a:ext cx="2201505" cy="1146772"/>
            <a:chOff x="2101685" y="3697381"/>
            <a:chExt cx="2416896" cy="1259343"/>
          </a:xfrm>
        </p:grpSpPr>
        <p:sp>
          <p:nvSpPr>
            <p:cNvPr id="58" name="Text Box 7"/>
            <p:cNvSpPr txBox="1">
              <a:spLocks noChangeArrowheads="1"/>
            </p:cNvSpPr>
            <p:nvPr/>
          </p:nvSpPr>
          <p:spPr bwMode="auto">
            <a:xfrm>
              <a:off x="2462034" y="3697381"/>
              <a:ext cx="1275178"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TOTAL</a:t>
              </a:r>
              <a:endParaRPr lang="en-CA" sz="2800" b="1" spc="-150" dirty="0">
                <a:solidFill>
                  <a:schemeClr val="bg1"/>
                </a:solidFill>
                <a:latin typeface="Raleway" panose="020B0003030101060003" pitchFamily="34" charset="0"/>
              </a:endParaRPr>
            </a:p>
          </p:txBody>
        </p:sp>
        <p:sp>
          <p:nvSpPr>
            <p:cNvPr id="59" name="Text Box 7"/>
            <p:cNvSpPr txBox="1">
              <a:spLocks noChangeArrowheads="1"/>
            </p:cNvSpPr>
            <p:nvPr/>
          </p:nvSpPr>
          <p:spPr bwMode="auto">
            <a:xfrm>
              <a:off x="2462034" y="4051607"/>
              <a:ext cx="2056547"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AVAILABLE</a:t>
              </a:r>
              <a:endParaRPr lang="en-CA" sz="2800" b="1" spc="-150" dirty="0">
                <a:solidFill>
                  <a:schemeClr val="bg1"/>
                </a:solidFill>
                <a:latin typeface="Raleway" panose="020B0003030101060003" pitchFamily="34" charset="0"/>
              </a:endParaRPr>
            </a:p>
          </p:txBody>
        </p:sp>
        <p:sp>
          <p:nvSpPr>
            <p:cNvPr id="60" name="Text Box 7"/>
            <p:cNvSpPr txBox="1">
              <a:spLocks noChangeArrowheads="1"/>
            </p:cNvSpPr>
            <p:nvPr/>
          </p:nvSpPr>
          <p:spPr bwMode="auto">
            <a:xfrm>
              <a:off x="2462034" y="4432841"/>
              <a:ext cx="1343812"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FUNDS</a:t>
              </a:r>
              <a:endParaRPr lang="en-CA" sz="2800" b="1" spc="-150" dirty="0">
                <a:solidFill>
                  <a:schemeClr val="bg1"/>
                </a:solidFill>
                <a:latin typeface="Raleway" panose="020B0003030101060003" pitchFamily="34" charset="0"/>
              </a:endParaRPr>
            </a:p>
          </p:txBody>
        </p:sp>
        <p:sp>
          <p:nvSpPr>
            <p:cNvPr id="61" name="Text Box 7"/>
            <p:cNvSpPr txBox="1">
              <a:spLocks noChangeArrowheads="1"/>
            </p:cNvSpPr>
            <p:nvPr/>
          </p:nvSpPr>
          <p:spPr bwMode="auto">
            <a:xfrm>
              <a:off x="2101685" y="3708214"/>
              <a:ext cx="442775" cy="794274"/>
            </a:xfrm>
            <a:prstGeom prst="rect">
              <a:avLst/>
            </a:prstGeom>
            <a:noFill/>
            <a:ln w="9525">
              <a:noFill/>
              <a:miter lim="800000"/>
              <a:headEnd/>
              <a:tailEnd/>
            </a:ln>
          </p:spPr>
          <p:txBody>
            <a:bodyPr wrap="none" lIns="45720" tIns="22860" rIns="45720" bIns="22860">
              <a:spAutoFit/>
            </a:bodyPr>
            <a:lstStyle/>
            <a:p>
              <a:pPr algn="l" defTabSz="1088232"/>
              <a:r>
                <a:rPr lang="en-CA" sz="4400" b="1" spc="-150" dirty="0" smtClean="0">
                  <a:solidFill>
                    <a:schemeClr val="bg1"/>
                  </a:solidFill>
                  <a:latin typeface="Trebuchet MS" pitchFamily="34" charset="0"/>
                </a:rPr>
                <a:t>$</a:t>
              </a:r>
              <a:endParaRPr lang="en-CA" sz="4400" b="1" spc="-150" dirty="0">
                <a:solidFill>
                  <a:schemeClr val="bg1"/>
                </a:solidFill>
                <a:latin typeface="Trebuchet MS" pitchFamily="34" charset="0"/>
              </a:endParaRPr>
            </a:p>
          </p:txBody>
        </p:sp>
      </p:gr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Tree>
    <p:extLst>
      <p:ext uri="{BB962C8B-B14F-4D97-AF65-F5344CB8AC3E}">
        <p14:creationId xmlns:p14="http://schemas.microsoft.com/office/powerpoint/2010/main" val="268994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3754535497"/>
              </p:ext>
            </p:extLst>
          </p:nvPr>
        </p:nvGraphicFramePr>
        <p:xfrm>
          <a:off x="2555777" y="1861655"/>
          <a:ext cx="6480721" cy="2798327"/>
        </p:xfrm>
        <a:graphic>
          <a:graphicData uri="http://schemas.openxmlformats.org/drawingml/2006/table">
            <a:tbl>
              <a:tblPr firstRow="1" bandRow="1">
                <a:tableStyleId>{5C22544A-7EE6-4342-B048-85BDC9FD1C3A}</a:tableStyleId>
              </a:tblPr>
              <a:tblGrid>
                <a:gridCol w="1876657"/>
                <a:gridCol w="1151016"/>
                <a:gridCol w="1151016"/>
                <a:gridCol w="1151016"/>
                <a:gridCol w="1151016"/>
              </a:tblGrid>
              <a:tr h="796807">
                <a:tc>
                  <a:txBody>
                    <a:bodyPr/>
                    <a:lstStyle/>
                    <a:p>
                      <a:pPr algn="ctr"/>
                      <a:r>
                        <a:rPr lang="en-US" sz="1600" dirty="0" smtClean="0"/>
                        <a:t>Board</a:t>
                      </a:r>
                      <a:endParaRPr lang="en-US" sz="1600" dirty="0">
                        <a:latin typeface="Raleway" panose="020B0003030101060003" pitchFamily="34" charset="0"/>
                      </a:endParaRPr>
                    </a:p>
                  </a:txBody>
                  <a:tcPr anchor="ctr"/>
                </a:tc>
                <a:tc>
                  <a:txBody>
                    <a:bodyPr/>
                    <a:lstStyle/>
                    <a:p>
                      <a:pPr algn="ctr"/>
                      <a:r>
                        <a:rPr lang="en-US" sz="1600" u="none" dirty="0" smtClean="0"/>
                        <a:t>Board Score</a:t>
                      </a:r>
                      <a:endParaRPr lang="en-US" sz="1600" b="1" i="0" u="none" dirty="0">
                        <a:latin typeface="Raleway" panose="020B0003030101060003" pitchFamily="34" charset="0"/>
                      </a:endParaRPr>
                    </a:p>
                  </a:txBody>
                  <a:tcPr anchor="ctr"/>
                </a:tc>
                <a:tc>
                  <a:txBody>
                    <a:bodyPr/>
                    <a:lstStyle/>
                    <a:p>
                      <a:pPr algn="ctr"/>
                      <a:r>
                        <a:rPr lang="en-US" sz="1600" u="none" dirty="0" smtClean="0"/>
                        <a:t>Grand</a:t>
                      </a:r>
                      <a:r>
                        <a:rPr lang="en-US" sz="1600" u="none" baseline="0" dirty="0" smtClean="0"/>
                        <a:t> Total</a:t>
                      </a:r>
                      <a:endParaRPr lang="en-US" sz="1600" b="1" i="0" u="none" dirty="0">
                        <a:latin typeface="Raleway" panose="020B0003030101060003" pitchFamily="34" charset="0"/>
                      </a:endParaRPr>
                    </a:p>
                  </a:txBody>
                  <a:tcPr anchor="ctr"/>
                </a:tc>
                <a:tc>
                  <a:txBody>
                    <a:bodyPr/>
                    <a:lstStyle/>
                    <a:p>
                      <a:pPr algn="ctr"/>
                      <a:r>
                        <a:rPr lang="en-US" sz="1600" u="none" dirty="0" smtClean="0"/>
                        <a:t>Share of Points</a:t>
                      </a:r>
                      <a:endParaRPr lang="en-US" sz="1600" b="1" i="0" u="none" dirty="0">
                        <a:latin typeface="Raleway" panose="020B0003030101060003" pitchFamily="34" charset="0"/>
                      </a:endParaRPr>
                    </a:p>
                  </a:txBody>
                  <a:tcPr anchor="ctr"/>
                </a:tc>
                <a:tc>
                  <a:txBody>
                    <a:bodyPr/>
                    <a:lstStyle/>
                    <a:p>
                      <a:pPr algn="ctr"/>
                      <a:r>
                        <a:rPr lang="en-US" sz="1200" u="none" dirty="0" smtClean="0"/>
                        <a:t>Dollars</a:t>
                      </a:r>
                      <a:r>
                        <a:rPr lang="en-US" sz="1200" u="none" baseline="0" dirty="0" smtClean="0"/>
                        <a:t> from Performance</a:t>
                      </a:r>
                      <a:endParaRPr lang="en-US" sz="1200" b="1" i="0" u="none" dirty="0">
                        <a:latin typeface="Raleway" panose="020B0003030101060003" pitchFamily="34" charset="0"/>
                      </a:endParaRPr>
                    </a:p>
                  </a:txBody>
                  <a:tcPr anchor="ctr"/>
                </a:tc>
              </a:tr>
              <a:tr h="741680">
                <a:tc>
                  <a:txBody>
                    <a:bodyPr/>
                    <a:lstStyle/>
                    <a:p>
                      <a:r>
                        <a:rPr lang="en-US" sz="1400" baseline="0" dirty="0" smtClean="0">
                          <a:latin typeface="Arial" pitchFamily="34" charset="0"/>
                          <a:cs typeface="Arial" pitchFamily="34" charset="0"/>
                        </a:rPr>
                        <a:t>Community College Board</a:t>
                      </a:r>
                      <a:endParaRPr lang="en-US" sz="1400" dirty="0">
                        <a:latin typeface="Arial" pitchFamily="34" charset="0"/>
                        <a:cs typeface="Arial" pitchFamily="34" charset="0"/>
                      </a:endParaRPr>
                    </a:p>
                  </a:txBody>
                  <a:tcPr/>
                </a:tc>
                <a:tc>
                  <a:txBody>
                    <a:bodyPr/>
                    <a:lstStyle/>
                    <a:p>
                      <a:pPr algn="r" fontAlgn="b"/>
                      <a:r>
                        <a:rPr lang="en-US" sz="1600" b="1" i="0" u="none" strike="noStrike">
                          <a:solidFill>
                            <a:srgbClr val="000000"/>
                          </a:solidFill>
                          <a:latin typeface="Arial" pitchFamily="34" charset="0"/>
                          <a:cs typeface="Arial" pitchFamily="34" charset="0"/>
                        </a:rPr>
                        <a:t>1281</a:t>
                      </a:r>
                    </a:p>
                  </a:txBody>
                  <a:tcPr marL="9525" marR="9525" marT="9525" marB="0" anchor="ctr"/>
                </a:tc>
                <a:tc>
                  <a:txBody>
                    <a:bodyPr/>
                    <a:lstStyle/>
                    <a:p>
                      <a:pPr algn="r"/>
                      <a:r>
                        <a:rPr lang="en-US" sz="1400" b="0" i="1" smtClean="0">
                          <a:latin typeface="Arial" pitchFamily="34" charset="0"/>
                          <a:cs typeface="Arial" pitchFamily="34" charset="0"/>
                        </a:rPr>
                        <a:t>13,731</a:t>
                      </a:r>
                      <a:endParaRPr lang="en-US" sz="1400" b="0" i="1" dirty="0">
                        <a:latin typeface="Arial" pitchFamily="34" charset="0"/>
                        <a:cs typeface="Arial" pitchFamily="34" charset="0"/>
                      </a:endParaRPr>
                    </a:p>
                  </a:txBody>
                  <a:tcPr anchor="ctr"/>
                </a:tc>
                <a:tc>
                  <a:txBody>
                    <a:bodyPr/>
                    <a:lstStyle/>
                    <a:p>
                      <a:pPr algn="r" fontAlgn="b"/>
                      <a:r>
                        <a:rPr lang="en-US" sz="1600" b="1" i="0" u="none" strike="noStrike">
                          <a:solidFill>
                            <a:srgbClr val="000000"/>
                          </a:solidFill>
                          <a:latin typeface="Arial" pitchFamily="34" charset="0"/>
                          <a:cs typeface="Arial" pitchFamily="34" charset="0"/>
                        </a:rPr>
                        <a:t>9%</a:t>
                      </a:r>
                    </a:p>
                  </a:txBody>
                  <a:tcPr marL="9525" marR="9525" marT="9525" marB="0" anchor="ctr"/>
                </a:tc>
                <a:tc>
                  <a:txBody>
                    <a:bodyPr/>
                    <a:lstStyle/>
                    <a:p>
                      <a:pPr algn="l" fontAlgn="b"/>
                      <a:r>
                        <a:rPr lang="en-US" sz="1100" b="1" i="0" u="none" strike="noStrike">
                          <a:solidFill>
                            <a:srgbClr val="000000"/>
                          </a:solidFill>
                          <a:latin typeface="Arial" pitchFamily="34" charset="0"/>
                          <a:cs typeface="Arial" pitchFamily="34" charset="0"/>
                        </a:rPr>
                        <a:t> $            932,595 </a:t>
                      </a:r>
                    </a:p>
                  </a:txBody>
                  <a:tcPr marL="9525" marR="9525" marT="9525" marB="0" anchor="ctr"/>
                </a:tc>
              </a:tr>
              <a:tr h="370840">
                <a:tc>
                  <a:txBody>
                    <a:bodyPr/>
                    <a:lstStyle/>
                    <a:p>
                      <a:r>
                        <a:rPr lang="en-US" sz="1400" dirty="0" smtClean="0">
                          <a:latin typeface="Arial" pitchFamily="34" charset="0"/>
                          <a:cs typeface="Arial" pitchFamily="34" charset="0"/>
                        </a:rPr>
                        <a:t>High Research Univ. Board</a:t>
                      </a:r>
                      <a:endParaRPr lang="en-US" sz="1400" dirty="0">
                        <a:latin typeface="Arial" pitchFamily="34" charset="0"/>
                        <a:cs typeface="Arial" pitchFamily="34" charset="0"/>
                      </a:endParaRPr>
                    </a:p>
                  </a:txBody>
                  <a:tcPr/>
                </a:tc>
                <a:tc>
                  <a:txBody>
                    <a:bodyPr/>
                    <a:lstStyle/>
                    <a:p>
                      <a:pPr algn="r" fontAlgn="b"/>
                      <a:r>
                        <a:rPr lang="en-US" sz="1600" b="1" i="0" u="none" strike="noStrike">
                          <a:solidFill>
                            <a:srgbClr val="000000"/>
                          </a:solidFill>
                          <a:latin typeface="Arial" pitchFamily="34" charset="0"/>
                          <a:cs typeface="Arial" pitchFamily="34" charset="0"/>
                        </a:rPr>
                        <a:t>8845</a:t>
                      </a:r>
                    </a:p>
                  </a:txBody>
                  <a:tcPr marL="9525" marR="9525" marT="9525"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i="1" dirty="0" smtClean="0">
                          <a:latin typeface="Arial" pitchFamily="34" charset="0"/>
                          <a:cs typeface="Arial" pitchFamily="34" charset="0"/>
                        </a:rPr>
                        <a:t>13,731</a:t>
                      </a:r>
                    </a:p>
                  </a:txBody>
                  <a:tcPr anchor="ctr"/>
                </a:tc>
                <a:tc>
                  <a:txBody>
                    <a:bodyPr/>
                    <a:lstStyle/>
                    <a:p>
                      <a:pPr algn="r" fontAlgn="b"/>
                      <a:r>
                        <a:rPr lang="en-US" sz="1600" b="1" i="0" u="none" strike="noStrike">
                          <a:solidFill>
                            <a:srgbClr val="000000"/>
                          </a:solidFill>
                          <a:latin typeface="Arial" pitchFamily="34" charset="0"/>
                          <a:cs typeface="Arial" pitchFamily="34" charset="0"/>
                        </a:rPr>
                        <a:t>64%</a:t>
                      </a:r>
                    </a:p>
                  </a:txBody>
                  <a:tcPr marL="9525" marR="9525" marT="9525" marB="0" anchor="ctr"/>
                </a:tc>
                <a:tc>
                  <a:txBody>
                    <a:bodyPr/>
                    <a:lstStyle/>
                    <a:p>
                      <a:pPr algn="l" fontAlgn="b"/>
                      <a:r>
                        <a:rPr lang="en-US" sz="1100" b="1" i="0" u="none" strike="noStrike">
                          <a:solidFill>
                            <a:srgbClr val="000000"/>
                          </a:solidFill>
                          <a:latin typeface="Arial" pitchFamily="34" charset="0"/>
                          <a:cs typeface="Arial" pitchFamily="34" charset="0"/>
                        </a:rPr>
                        <a:t> $        6,441,863 </a:t>
                      </a:r>
                    </a:p>
                  </a:txBody>
                  <a:tcPr marL="9525" marR="9525" marT="9525" marB="0" anchor="ctr"/>
                </a:tc>
              </a:tr>
              <a:tr h="370840">
                <a:tc>
                  <a:txBody>
                    <a:bodyPr/>
                    <a:lstStyle/>
                    <a:p>
                      <a:r>
                        <a:rPr lang="en-US" sz="1400" dirty="0" smtClean="0">
                          <a:latin typeface="Arial" pitchFamily="34" charset="0"/>
                          <a:cs typeface="Arial" pitchFamily="34" charset="0"/>
                        </a:rPr>
                        <a:t>Research U. Board</a:t>
                      </a:r>
                      <a:endParaRPr lang="en-US" sz="1400" dirty="0">
                        <a:latin typeface="Arial" pitchFamily="34" charset="0"/>
                        <a:cs typeface="Arial" pitchFamily="34" charset="0"/>
                      </a:endParaRPr>
                    </a:p>
                  </a:txBody>
                  <a:tcPr/>
                </a:tc>
                <a:tc>
                  <a:txBody>
                    <a:bodyPr/>
                    <a:lstStyle/>
                    <a:p>
                      <a:pPr algn="r" fontAlgn="b"/>
                      <a:r>
                        <a:rPr lang="en-US" sz="1600" b="1" i="0" u="none" strike="noStrike" dirty="0">
                          <a:solidFill>
                            <a:srgbClr val="000000"/>
                          </a:solidFill>
                          <a:latin typeface="Arial" pitchFamily="34" charset="0"/>
                          <a:cs typeface="Arial" pitchFamily="34" charset="0"/>
                        </a:rPr>
                        <a:t>3128</a:t>
                      </a:r>
                    </a:p>
                  </a:txBody>
                  <a:tcPr marL="9525" marR="9525" marT="9525"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i="1" dirty="0" smtClean="0">
                          <a:latin typeface="Arial" pitchFamily="34" charset="0"/>
                          <a:cs typeface="Arial" pitchFamily="34" charset="0"/>
                        </a:rPr>
                        <a:t>13,731</a:t>
                      </a:r>
                    </a:p>
                  </a:txBody>
                  <a:tcPr anchor="ctr"/>
                </a:tc>
                <a:tc>
                  <a:txBody>
                    <a:bodyPr/>
                    <a:lstStyle/>
                    <a:p>
                      <a:pPr algn="r" fontAlgn="b"/>
                      <a:r>
                        <a:rPr lang="en-US" sz="1600" b="1" i="0" u="none" strike="noStrike">
                          <a:solidFill>
                            <a:srgbClr val="000000"/>
                          </a:solidFill>
                          <a:latin typeface="Arial" pitchFamily="34" charset="0"/>
                          <a:cs typeface="Arial" pitchFamily="34" charset="0"/>
                        </a:rPr>
                        <a:t>23%</a:t>
                      </a:r>
                    </a:p>
                  </a:txBody>
                  <a:tcPr marL="9525" marR="9525" marT="9525" marB="0" anchor="ctr"/>
                </a:tc>
                <a:tc>
                  <a:txBody>
                    <a:bodyPr/>
                    <a:lstStyle/>
                    <a:p>
                      <a:pPr algn="l" fontAlgn="b"/>
                      <a:r>
                        <a:rPr lang="en-US" sz="1100" b="1" i="0" u="none" strike="noStrike">
                          <a:solidFill>
                            <a:srgbClr val="000000"/>
                          </a:solidFill>
                          <a:latin typeface="Arial" pitchFamily="34" charset="0"/>
                          <a:cs typeface="Arial" pitchFamily="34" charset="0"/>
                        </a:rPr>
                        <a:t> $        2,278,140 </a:t>
                      </a:r>
                    </a:p>
                  </a:txBody>
                  <a:tcPr marL="9525" marR="9525" marT="9525" marB="0" anchor="ctr"/>
                </a:tc>
              </a:tr>
              <a:tr h="370840">
                <a:tc>
                  <a:txBody>
                    <a:bodyPr/>
                    <a:lstStyle/>
                    <a:p>
                      <a:r>
                        <a:rPr lang="en-US" sz="1400" dirty="0" smtClean="0">
                          <a:latin typeface="Arial" pitchFamily="34" charset="0"/>
                          <a:cs typeface="Arial" pitchFamily="34" charset="0"/>
                        </a:rPr>
                        <a:t>Four-Year U. Board</a:t>
                      </a:r>
                      <a:endParaRPr lang="en-US" sz="1400" dirty="0">
                        <a:latin typeface="Arial" pitchFamily="34" charset="0"/>
                        <a:cs typeface="Arial" pitchFamily="34" charset="0"/>
                      </a:endParaRPr>
                    </a:p>
                  </a:txBody>
                  <a:tcPr/>
                </a:tc>
                <a:tc>
                  <a:txBody>
                    <a:bodyPr/>
                    <a:lstStyle/>
                    <a:p>
                      <a:pPr algn="r" fontAlgn="b"/>
                      <a:r>
                        <a:rPr lang="en-US" sz="1600" b="1" i="0" u="none" strike="noStrike" dirty="0">
                          <a:solidFill>
                            <a:srgbClr val="000000"/>
                          </a:solidFill>
                          <a:latin typeface="Arial" pitchFamily="34" charset="0"/>
                          <a:cs typeface="Arial" pitchFamily="34" charset="0"/>
                        </a:rPr>
                        <a:t>477</a:t>
                      </a:r>
                    </a:p>
                  </a:txBody>
                  <a:tcPr marL="9525" marR="9525" marT="9525"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i="1" dirty="0" smtClean="0">
                          <a:latin typeface="Arial" pitchFamily="34" charset="0"/>
                          <a:cs typeface="Arial" pitchFamily="34" charset="0"/>
                        </a:rPr>
                        <a:t>13,731</a:t>
                      </a:r>
                      <a:endParaRPr lang="en-US" sz="1400" b="0" i="1" dirty="0" smtClean="0">
                        <a:latin typeface="Arial" pitchFamily="34" charset="0"/>
                        <a:cs typeface="Arial" pitchFamily="34" charset="0"/>
                      </a:endParaRPr>
                    </a:p>
                  </a:txBody>
                  <a:tcPr anchor="ctr"/>
                </a:tc>
                <a:tc>
                  <a:txBody>
                    <a:bodyPr/>
                    <a:lstStyle/>
                    <a:p>
                      <a:pPr algn="r" fontAlgn="b"/>
                      <a:r>
                        <a:rPr lang="en-US" sz="1600" b="1" i="0" u="none" strike="noStrike" dirty="0">
                          <a:solidFill>
                            <a:srgbClr val="000000"/>
                          </a:solidFill>
                          <a:latin typeface="Arial" pitchFamily="34" charset="0"/>
                          <a:cs typeface="Arial" pitchFamily="34" charset="0"/>
                        </a:rPr>
                        <a:t>3%</a:t>
                      </a:r>
                    </a:p>
                  </a:txBody>
                  <a:tcPr marL="9525" marR="9525" marT="9525" marB="0" anchor="ctr"/>
                </a:tc>
                <a:tc>
                  <a:txBody>
                    <a:bodyPr/>
                    <a:lstStyle/>
                    <a:p>
                      <a:pPr algn="l" fontAlgn="b"/>
                      <a:r>
                        <a:rPr lang="en-US" sz="1100" b="1" i="0" u="none" strike="noStrike" dirty="0">
                          <a:solidFill>
                            <a:srgbClr val="000000"/>
                          </a:solidFill>
                          <a:latin typeface="Arial" pitchFamily="34" charset="0"/>
                          <a:cs typeface="Arial" pitchFamily="34" charset="0"/>
                        </a:rPr>
                        <a:t> $            347,402 </a:t>
                      </a:r>
                    </a:p>
                  </a:txBody>
                  <a:tcPr marL="9525" marR="9525" marT="9525" marB="0" anchor="ctr"/>
                </a:tc>
              </a:tr>
            </a:tbl>
          </a:graphicData>
        </a:graphic>
      </p:graphicFrame>
      <p:sp>
        <p:nvSpPr>
          <p:cNvPr id="25" name="Text Box 7"/>
          <p:cNvSpPr txBox="1">
            <a:spLocks noChangeArrowheads="1"/>
          </p:cNvSpPr>
          <p:nvPr/>
        </p:nvSpPr>
        <p:spPr bwMode="auto">
          <a:xfrm>
            <a:off x="1087774" y="519522"/>
            <a:ext cx="296972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PERFORMANCE</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87574"/>
            <a:ext cx="6724988"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Finally, the governing board scores are added up to create a grand total. The board total is divided into the performance grand total to determine a percentage share of points. </a:t>
            </a:r>
            <a:r>
              <a:rPr lang="en-CA" sz="1400" b="1" dirty="0" smtClean="0">
                <a:solidFill>
                  <a:srgbClr val="45C1A4"/>
                </a:solidFill>
                <a:latin typeface="Raleway" panose="020B0003030101060003" pitchFamily="34" charset="0"/>
              </a:rPr>
              <a:t>This % share is applied to the to Performance Funding Component</a:t>
            </a:r>
            <a:r>
              <a:rPr lang="en-CA" sz="1400" dirty="0" smtClean="0">
                <a:solidFill>
                  <a:schemeClr val="bg1">
                    <a:lumMod val="65000"/>
                  </a:schemeClr>
                </a:solidFill>
                <a:latin typeface="Raleway" panose="020B0003030101060003" pitchFamily="34" charset="0"/>
              </a:rPr>
              <a:t>.</a:t>
            </a:r>
            <a:endParaRPr lang="en-CA" sz="14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33</a:t>
            </a:r>
            <a:endParaRPr lang="en-US" sz="1200" b="1" dirty="0"/>
          </a:p>
        </p:txBody>
      </p:sp>
      <p:sp>
        <p:nvSpPr>
          <p:cNvPr id="6" name="Oval 5"/>
          <p:cNvSpPr/>
          <p:nvPr/>
        </p:nvSpPr>
        <p:spPr>
          <a:xfrm>
            <a:off x="187471" y="2358923"/>
            <a:ext cx="2260715" cy="2239871"/>
          </a:xfrm>
          <a:prstGeom prst="ellipse">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ext Box 7"/>
          <p:cNvSpPr txBox="1">
            <a:spLocks noChangeArrowheads="1"/>
          </p:cNvSpPr>
          <p:nvPr/>
        </p:nvSpPr>
        <p:spPr bwMode="auto">
          <a:xfrm>
            <a:off x="424549" y="2835682"/>
            <a:ext cx="1786557" cy="600164"/>
          </a:xfrm>
          <a:prstGeom prst="rect">
            <a:avLst/>
          </a:prstGeom>
          <a:noFill/>
          <a:ln w="9525">
            <a:noFill/>
            <a:miter lim="800000"/>
            <a:headEnd/>
            <a:tailEnd/>
          </a:ln>
        </p:spPr>
        <p:txBody>
          <a:bodyPr wrap="square" lIns="45720" tIns="22860" rIns="45720" bIns="22860">
            <a:spAutoFit/>
          </a:bodyPr>
          <a:lstStyle/>
          <a:p>
            <a:pPr algn="ctr" defTabSz="1088232"/>
            <a:r>
              <a:rPr lang="en-CA" b="1" spc="-150" dirty="0" smtClean="0">
                <a:solidFill>
                  <a:schemeClr val="bg1"/>
                </a:solidFill>
                <a:latin typeface="Raleway" panose="020B0003030101060003" pitchFamily="34" charset="0"/>
              </a:rPr>
              <a:t>PERFORMANCE</a:t>
            </a:r>
            <a:br>
              <a:rPr lang="en-CA" b="1" spc="-150" dirty="0" smtClean="0">
                <a:solidFill>
                  <a:schemeClr val="bg1"/>
                </a:solidFill>
                <a:latin typeface="Raleway" panose="020B0003030101060003" pitchFamily="34" charset="0"/>
              </a:rPr>
            </a:br>
            <a:r>
              <a:rPr lang="en-CA" b="1" spc="-150" dirty="0" smtClean="0">
                <a:solidFill>
                  <a:schemeClr val="bg1"/>
                </a:solidFill>
                <a:latin typeface="Raleway" panose="020B0003030101060003" pitchFamily="34" charset="0"/>
              </a:rPr>
              <a:t>FUNDING</a:t>
            </a:r>
            <a:endParaRPr lang="en-CA" b="1" spc="-150" dirty="0">
              <a:solidFill>
                <a:schemeClr val="bg1"/>
              </a:solidFill>
              <a:latin typeface="Raleway" panose="020B0003030101060003" pitchFamily="34" charset="0"/>
            </a:endParaRPr>
          </a:p>
        </p:txBody>
      </p:sp>
      <p:sp>
        <p:nvSpPr>
          <p:cNvPr id="8" name="Text Box 7"/>
          <p:cNvSpPr txBox="1">
            <a:spLocks noChangeArrowheads="1"/>
          </p:cNvSpPr>
          <p:nvPr/>
        </p:nvSpPr>
        <p:spPr bwMode="auto">
          <a:xfrm>
            <a:off x="424549" y="3566214"/>
            <a:ext cx="1786557" cy="661720"/>
          </a:xfrm>
          <a:prstGeom prst="rect">
            <a:avLst/>
          </a:prstGeom>
          <a:noFill/>
          <a:ln w="9525">
            <a:noFill/>
            <a:miter lim="800000"/>
            <a:headEnd/>
            <a:tailEnd/>
          </a:ln>
        </p:spPr>
        <p:txBody>
          <a:bodyPr wrap="square" lIns="45720" tIns="22860" rIns="45720" bIns="22860">
            <a:spAutoFit/>
          </a:bodyPr>
          <a:lstStyle/>
          <a:p>
            <a:pPr algn="ctr" defTabSz="1088232"/>
            <a:r>
              <a:rPr lang="en-CA" sz="2000" spc="-150" dirty="0" smtClean="0">
                <a:solidFill>
                  <a:schemeClr val="bg1"/>
                </a:solidFill>
                <a:latin typeface="Raleway" panose="020B0003030101060003" pitchFamily="34" charset="0"/>
              </a:rPr>
              <a:t>EXAMPLE:</a:t>
            </a:r>
          </a:p>
          <a:p>
            <a:pPr algn="ctr" defTabSz="1088232"/>
            <a:r>
              <a:rPr lang="en-CA" sz="2000" spc="-150" dirty="0" smtClean="0">
                <a:solidFill>
                  <a:schemeClr val="bg1"/>
                </a:solidFill>
                <a:latin typeface="Raleway" panose="020B0003030101060003" pitchFamily="34" charset="0"/>
              </a:rPr>
              <a:t>$10 MILLION</a:t>
            </a:r>
            <a:endParaRPr lang="en-CA" sz="2000" spc="-150" dirty="0">
              <a:solidFill>
                <a:schemeClr val="bg1"/>
              </a:solidFill>
              <a:latin typeface="Raleway" panose="020B0003030101060003" pitchFamily="34" charset="0"/>
            </a:endParaRPr>
          </a:p>
        </p:txBody>
      </p:sp>
    </p:spTree>
    <p:extLst>
      <p:ext uri="{BB962C8B-B14F-4D97-AF65-F5344CB8AC3E}">
        <p14:creationId xmlns:p14="http://schemas.microsoft.com/office/powerpoint/2010/main" val="149865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6" grpId="0" animBg="1"/>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51212" y="123478"/>
            <a:ext cx="2135521" cy="3770263"/>
          </a:xfrm>
          <a:prstGeom prst="rect">
            <a:avLst/>
          </a:prstGeom>
          <a:noFill/>
        </p:spPr>
        <p:txBody>
          <a:bodyPr wrap="none" rtlCol="0">
            <a:spAutoFit/>
          </a:bodyPr>
          <a:lstStyle/>
          <a:p>
            <a:r>
              <a:rPr lang="en-CA" sz="23900" spc="-150" dirty="0" smtClean="0">
                <a:solidFill>
                  <a:schemeClr val="bg1"/>
                </a:solidFill>
                <a:latin typeface="Modern Pictograms" pitchFamily="50" charset="0"/>
              </a:rPr>
              <a:t>$</a:t>
            </a:r>
            <a:endParaRPr lang="en-US" sz="23900" dirty="0">
              <a:solidFill>
                <a:schemeClr val="bg1"/>
              </a:solidFill>
            </a:endParaRPr>
          </a:p>
        </p:txBody>
      </p:sp>
      <p:grpSp>
        <p:nvGrpSpPr>
          <p:cNvPr id="3" name="Group 2"/>
          <p:cNvGrpSpPr/>
          <p:nvPr/>
        </p:nvGrpSpPr>
        <p:grpSpPr>
          <a:xfrm>
            <a:off x="639244" y="3417844"/>
            <a:ext cx="6913752" cy="953369"/>
            <a:chOff x="755576" y="4780480"/>
            <a:chExt cx="6913752" cy="1271159"/>
          </a:xfrm>
        </p:grpSpPr>
        <p:sp>
          <p:nvSpPr>
            <p:cNvPr id="5" name="Text Box 7"/>
            <p:cNvSpPr txBox="1">
              <a:spLocks noChangeArrowheads="1"/>
            </p:cNvSpPr>
            <p:nvPr/>
          </p:nvSpPr>
          <p:spPr bwMode="auto">
            <a:xfrm>
              <a:off x="795854" y="4780480"/>
              <a:ext cx="505908" cy="348813"/>
            </a:xfrm>
            <a:prstGeom prst="rect">
              <a:avLst/>
            </a:prstGeom>
            <a:noFill/>
            <a:ln w="9525">
              <a:noFill/>
              <a:miter lim="800000"/>
              <a:headEnd/>
              <a:tailEnd/>
            </a:ln>
          </p:spPr>
          <p:txBody>
            <a:bodyPr wrap="none" lIns="45720" tIns="22860" rIns="45720" bIns="22860" anchor="ctr">
              <a:spAutoFit/>
            </a:bodyPr>
            <a:lstStyle/>
            <a:p>
              <a:pPr algn="l" defTabSz="1088232"/>
              <a:r>
                <a:rPr lang="en-CA" sz="1400" dirty="0" smtClean="0">
                  <a:solidFill>
                    <a:schemeClr val="bg1"/>
                  </a:solidFill>
                  <a:latin typeface="Trebuchet MS" pitchFamily="34" charset="0"/>
                </a:rPr>
                <a:t>NEXT</a:t>
              </a:r>
              <a:endParaRPr lang="en-CA" sz="1400" dirty="0">
                <a:solidFill>
                  <a:schemeClr val="bg1"/>
                </a:solidFill>
                <a:latin typeface="Trebuchet MS" pitchFamily="34" charset="0"/>
              </a:endParaRPr>
            </a:p>
          </p:txBody>
        </p:sp>
        <p:sp>
          <p:nvSpPr>
            <p:cNvPr id="6" name="Text Box 10"/>
            <p:cNvSpPr txBox="1">
              <a:spLocks noChangeArrowheads="1"/>
            </p:cNvSpPr>
            <p:nvPr/>
          </p:nvSpPr>
          <p:spPr bwMode="auto">
            <a:xfrm>
              <a:off x="780203" y="5559196"/>
              <a:ext cx="2683993" cy="492443"/>
            </a:xfrm>
            <a:prstGeom prst="rect">
              <a:avLst/>
            </a:prstGeom>
            <a:noFill/>
            <a:ln w="9525">
              <a:noFill/>
              <a:miter lim="800000"/>
              <a:headEnd/>
              <a:tailEnd/>
            </a:ln>
          </p:spPr>
          <p:txBody>
            <a:bodyPr wrap="square" lIns="45720" tIns="22860" rIns="45720" bIns="22860">
              <a:spAutoFit/>
            </a:bodyPr>
            <a:lstStyle/>
            <a:p>
              <a:pPr defTabSz="1088232"/>
              <a:r>
                <a:rPr lang="en-US" sz="1050" dirty="0" smtClean="0">
                  <a:solidFill>
                    <a:schemeClr val="bg1"/>
                  </a:solidFill>
                  <a:latin typeface="Calibri" pitchFamily="34" charset="0"/>
                  <a:cs typeface="Calibri" pitchFamily="34" charset="0"/>
                </a:rPr>
                <a:t>Adding up all amounts to create a new amount to each governing board.</a:t>
              </a:r>
            </a:p>
          </p:txBody>
        </p:sp>
        <p:sp>
          <p:nvSpPr>
            <p:cNvPr id="7" name="Text Box 7"/>
            <p:cNvSpPr txBox="1">
              <a:spLocks noChangeArrowheads="1"/>
            </p:cNvSpPr>
            <p:nvPr/>
          </p:nvSpPr>
          <p:spPr bwMode="auto">
            <a:xfrm>
              <a:off x="755576" y="4971225"/>
              <a:ext cx="6913752" cy="553997"/>
            </a:xfrm>
            <a:prstGeom prst="rect">
              <a:avLst/>
            </a:prstGeom>
            <a:noFill/>
            <a:ln w="9525">
              <a:noFill/>
              <a:miter lim="800000"/>
              <a:headEnd/>
              <a:tailEnd/>
            </a:ln>
          </p:spPr>
          <p:txBody>
            <a:bodyPr wrap="none" lIns="45720" tIns="22860" rIns="45720" bIns="22860">
              <a:spAutoFit/>
            </a:bodyPr>
            <a:lstStyle/>
            <a:p>
              <a:pPr algn="l" defTabSz="1088232"/>
              <a:r>
                <a:rPr lang="en-CA" sz="2400" b="1" spc="-150" dirty="0" smtClean="0">
                  <a:solidFill>
                    <a:schemeClr val="bg1"/>
                  </a:solidFill>
                  <a:latin typeface="Trebuchet MS" pitchFamily="34" charset="0"/>
                </a:rPr>
                <a:t>Allocation of State Appropriations to Governing Boards</a:t>
              </a:r>
              <a:endParaRPr lang="en-CA" sz="2400" b="1" spc="-150" dirty="0">
                <a:solidFill>
                  <a:schemeClr val="bg1"/>
                </a:solidFill>
                <a:latin typeface="Trebuchet MS" pitchFamily="34" charset="0"/>
              </a:endParaRPr>
            </a:p>
          </p:txBody>
        </p:sp>
      </p:grpSp>
    </p:spTree>
    <p:extLst>
      <p:ext uri="{BB962C8B-B14F-4D97-AF65-F5344CB8AC3E}">
        <p14:creationId xmlns:p14="http://schemas.microsoft.com/office/powerpoint/2010/main" val="95683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726051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ALLOCATION OF STATE APPROPRIATION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163796"/>
            <a:ext cx="6724988" cy="538609"/>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All elements are rolled up to the governing board level and compared to previous year’s funding amount as a percentage change.</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35</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aphicFrame>
        <p:nvGraphicFramePr>
          <p:cNvPr id="27" name="Table 26"/>
          <p:cNvGraphicFramePr>
            <a:graphicFrameLocks noGrp="1"/>
          </p:cNvGraphicFramePr>
          <p:nvPr>
            <p:extLst>
              <p:ext uri="{D42A27DB-BD31-4B8C-83A1-F6EECF244321}">
                <p14:modId xmlns:p14="http://schemas.microsoft.com/office/powerpoint/2010/main" val="1689442067"/>
              </p:ext>
            </p:extLst>
          </p:nvPr>
        </p:nvGraphicFramePr>
        <p:xfrm>
          <a:off x="1084719" y="1923678"/>
          <a:ext cx="2160241" cy="741680"/>
        </p:xfrm>
        <a:graphic>
          <a:graphicData uri="http://schemas.openxmlformats.org/drawingml/2006/table">
            <a:tbl>
              <a:tblPr firstRow="1" bandRow="1">
                <a:tableStyleId>{5C22544A-7EE6-4342-B048-85BDC9FD1C3A}</a:tableStyleId>
              </a:tblPr>
              <a:tblGrid>
                <a:gridCol w="2160241"/>
              </a:tblGrid>
              <a:tr h="370840">
                <a:tc>
                  <a:txBody>
                    <a:bodyPr/>
                    <a:lstStyle/>
                    <a:p>
                      <a:pPr algn="ctr"/>
                      <a:r>
                        <a:rPr lang="en-US" sz="1600" dirty="0" smtClean="0">
                          <a:latin typeface="Raleway" panose="020B0003030101060003" pitchFamily="34" charset="0"/>
                        </a:rPr>
                        <a:t>Governing Board</a:t>
                      </a:r>
                      <a:endParaRPr lang="en-US" sz="1600" dirty="0">
                        <a:latin typeface="Raleway" panose="020B0003030101060003" pitchFamily="34" charset="0"/>
                      </a:endParaRPr>
                    </a:p>
                  </a:txBody>
                  <a:tcPr anchor="ctr"/>
                </a:tc>
              </a:tr>
              <a:tr h="370840">
                <a:tc>
                  <a:txBody>
                    <a:bodyPr/>
                    <a:lstStyle/>
                    <a:p>
                      <a:r>
                        <a:rPr lang="en-US" sz="1400" dirty="0" smtClean="0">
                          <a:latin typeface="Raleway" panose="020B0003030101060003" pitchFamily="34" charset="0"/>
                        </a:rPr>
                        <a:t>Governing Board A</a:t>
                      </a:r>
                      <a:endParaRPr lang="en-US" sz="1400" dirty="0">
                        <a:latin typeface="Raleway" panose="020B0003030101060003" pitchFamily="34" charset="0"/>
                      </a:endParaRPr>
                    </a:p>
                  </a:txBody>
                  <a:tcPr>
                    <a:solidFill>
                      <a:schemeClr val="accent2">
                        <a:lumMod val="40000"/>
                        <a:lumOff val="60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3694317313"/>
              </p:ext>
            </p:extLst>
          </p:nvPr>
        </p:nvGraphicFramePr>
        <p:xfrm>
          <a:off x="3224202"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r>
                        <a:rPr lang="en-US" dirty="0" smtClean="0"/>
                        <a:t>Prior</a:t>
                      </a:r>
                      <a:r>
                        <a:rPr lang="en-US" baseline="0" dirty="0" smtClean="0"/>
                        <a:t> Funding</a:t>
                      </a:r>
                      <a:endParaRPr lang="en-US" dirty="0"/>
                    </a:p>
                  </a:txBody>
                  <a:tcPr anchor="ctr"/>
                </a:tc>
              </a:tr>
              <a:tr h="370840">
                <a:tc>
                  <a:txBody>
                    <a:bodyPr/>
                    <a:lstStyle/>
                    <a:p>
                      <a:pPr algn="r"/>
                      <a:r>
                        <a:rPr lang="en-US" dirty="0" smtClean="0"/>
                        <a:t>$10,000,000</a:t>
                      </a:r>
                      <a:endParaRPr lang="en-US" dirty="0"/>
                    </a:p>
                  </a:txBody>
                  <a:tcPr>
                    <a:solidFill>
                      <a:schemeClr val="bg1">
                        <a:lumMod val="85000"/>
                      </a:schemeClr>
                    </a:solidFill>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103202687"/>
              </p:ext>
            </p:extLst>
          </p:nvPr>
        </p:nvGraphicFramePr>
        <p:xfrm>
          <a:off x="3203848"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Specialty Programs</a:t>
                      </a:r>
                      <a:endParaRPr lang="en-US" sz="1400" dirty="0"/>
                    </a:p>
                  </a:txBody>
                  <a:tcPr anchor="ctr">
                    <a:solidFill>
                      <a:schemeClr val="accent4">
                        <a:lumMod val="75000"/>
                      </a:schemeClr>
                    </a:solidFill>
                  </a:tcPr>
                </a:tc>
              </a:tr>
              <a:tr h="370840">
                <a:tc>
                  <a:txBody>
                    <a:bodyPr/>
                    <a:lstStyle/>
                    <a:p>
                      <a:pPr algn="r"/>
                      <a:r>
                        <a:rPr lang="en-US" dirty="0" smtClean="0"/>
                        <a:t>$1,050,000</a:t>
                      </a:r>
                      <a:endParaRPr lang="en-US" dirty="0"/>
                    </a:p>
                  </a:txBody>
                  <a:tcPr>
                    <a:solidFill>
                      <a:schemeClr val="bg1">
                        <a:lumMod val="85000"/>
                      </a:schemeClr>
                    </a:solid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934188122"/>
              </p:ext>
            </p:extLst>
          </p:nvPr>
        </p:nvGraphicFramePr>
        <p:xfrm>
          <a:off x="4932040"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COF Stipend</a:t>
                      </a:r>
                      <a:endParaRPr lang="en-US" sz="1400" dirty="0"/>
                    </a:p>
                  </a:txBody>
                  <a:tcPr anchor="ctr">
                    <a:solidFill>
                      <a:schemeClr val="accent2">
                        <a:lumMod val="75000"/>
                      </a:schemeClr>
                    </a:solidFill>
                  </a:tcPr>
                </a:tc>
              </a:tr>
              <a:tr h="370840">
                <a:tc>
                  <a:txBody>
                    <a:bodyPr/>
                    <a:lstStyle/>
                    <a:p>
                      <a:pPr algn="r"/>
                      <a:r>
                        <a:rPr lang="en-US" dirty="0" smtClean="0"/>
                        <a:t>$2,915,000</a:t>
                      </a:r>
                      <a:endParaRPr lang="en-US" dirty="0"/>
                    </a:p>
                  </a:txBody>
                  <a:tcPr>
                    <a:solidFill>
                      <a:schemeClr val="bg1">
                        <a:lumMod val="85000"/>
                      </a:schemeClr>
                    </a:solidFill>
                  </a:tcPr>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1556369002"/>
              </p:ext>
            </p:extLst>
          </p:nvPr>
        </p:nvGraphicFramePr>
        <p:xfrm>
          <a:off x="6732240"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Role and Mission</a:t>
                      </a:r>
                      <a:endParaRPr lang="en-US" sz="1400" dirty="0"/>
                    </a:p>
                  </a:txBody>
                  <a:tcPr anchor="ctr">
                    <a:solidFill>
                      <a:schemeClr val="accent6">
                        <a:lumMod val="75000"/>
                      </a:schemeClr>
                    </a:solidFill>
                  </a:tcPr>
                </a:tc>
              </a:tr>
              <a:tr h="370840">
                <a:tc>
                  <a:txBody>
                    <a:bodyPr/>
                    <a:lstStyle/>
                    <a:p>
                      <a:pPr algn="r"/>
                      <a:r>
                        <a:rPr lang="en-US" dirty="0" smtClean="0"/>
                        <a:t>$4,050,000</a:t>
                      </a:r>
                      <a:endParaRPr lang="en-US" dirty="0"/>
                    </a:p>
                  </a:txBody>
                  <a:tcPr>
                    <a:solidFill>
                      <a:schemeClr val="bg1">
                        <a:lumMod val="85000"/>
                      </a:schemeClr>
                    </a:solid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2362374968"/>
              </p:ext>
            </p:extLst>
          </p:nvPr>
        </p:nvGraphicFramePr>
        <p:xfrm>
          <a:off x="6732240" y="2787774"/>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Performance</a:t>
                      </a:r>
                      <a:endParaRPr lang="en-US" sz="1400" dirty="0"/>
                    </a:p>
                  </a:txBody>
                  <a:tcPr anchor="ctr">
                    <a:solidFill>
                      <a:srgbClr val="00B0F0"/>
                    </a:solidFill>
                  </a:tcPr>
                </a:tc>
              </a:tr>
              <a:tr h="370840">
                <a:tc>
                  <a:txBody>
                    <a:bodyPr/>
                    <a:lstStyle/>
                    <a:p>
                      <a:pPr algn="r"/>
                      <a:r>
                        <a:rPr lang="en-US" dirty="0" smtClean="0"/>
                        <a:t>$3,100,000</a:t>
                      </a:r>
                      <a:endParaRPr lang="en-US" dirty="0"/>
                    </a:p>
                  </a:txBody>
                  <a:tcPr>
                    <a:solidFill>
                      <a:schemeClr val="bg1">
                        <a:lumMod val="85000"/>
                      </a:schemeClr>
                    </a:solidFill>
                  </a:tcPr>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3765820759"/>
              </p:ext>
            </p:extLst>
          </p:nvPr>
        </p:nvGraphicFramePr>
        <p:xfrm>
          <a:off x="4911283"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FY 15-16 Total</a:t>
                      </a:r>
                      <a:endParaRPr lang="en-US" sz="1400" dirty="0"/>
                    </a:p>
                  </a:txBody>
                  <a:tcPr anchor="ctr">
                    <a:solidFill>
                      <a:schemeClr val="accent4">
                        <a:lumMod val="75000"/>
                      </a:schemeClr>
                    </a:solidFill>
                  </a:tcPr>
                </a:tc>
              </a:tr>
              <a:tr h="370840">
                <a:tc>
                  <a:txBody>
                    <a:bodyPr/>
                    <a:lstStyle/>
                    <a:p>
                      <a:pPr algn="r"/>
                      <a:r>
                        <a:rPr lang="en-US" dirty="0" smtClean="0"/>
                        <a:t>$11,115,000</a:t>
                      </a:r>
                      <a:endParaRPr lang="en-US" dirty="0"/>
                    </a:p>
                  </a:txBody>
                  <a:tcPr>
                    <a:solidFill>
                      <a:schemeClr val="bg1">
                        <a:lumMod val="85000"/>
                      </a:schemeClr>
                    </a:solidFill>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777746004"/>
              </p:ext>
            </p:extLst>
          </p:nvPr>
        </p:nvGraphicFramePr>
        <p:xfrm>
          <a:off x="6732240" y="1923678"/>
          <a:ext cx="1604933" cy="741680"/>
        </p:xfrm>
        <a:graphic>
          <a:graphicData uri="http://schemas.openxmlformats.org/drawingml/2006/table">
            <a:tbl>
              <a:tblPr firstRow="1" bandRow="1">
                <a:tableStyleId>{5C22544A-7EE6-4342-B048-85BDC9FD1C3A}</a:tableStyleId>
              </a:tblPr>
              <a:tblGrid>
                <a:gridCol w="1604933"/>
              </a:tblGrid>
              <a:tr h="370840">
                <a:tc>
                  <a:txBody>
                    <a:bodyPr/>
                    <a:lstStyle/>
                    <a:p>
                      <a:pPr algn="ctr"/>
                      <a:r>
                        <a:rPr lang="en-US" sz="1400" dirty="0" smtClean="0"/>
                        <a:t>% Difference</a:t>
                      </a:r>
                      <a:endParaRPr lang="en-US" sz="1400" dirty="0"/>
                    </a:p>
                  </a:txBody>
                  <a:tcPr anchor="ctr">
                    <a:solidFill>
                      <a:schemeClr val="accent5">
                        <a:lumMod val="75000"/>
                      </a:schemeClr>
                    </a:solidFill>
                  </a:tcPr>
                </a:tc>
              </a:tr>
              <a:tr h="370840">
                <a:tc>
                  <a:txBody>
                    <a:bodyPr/>
                    <a:lstStyle/>
                    <a:p>
                      <a:pPr algn="r"/>
                      <a:r>
                        <a:rPr lang="en-US" dirty="0" smtClean="0">
                          <a:solidFill>
                            <a:srgbClr val="00B050"/>
                          </a:solidFill>
                        </a:rPr>
                        <a:t>+ 11%</a:t>
                      </a:r>
                      <a:endParaRPr lang="en-US" dirty="0">
                        <a:solidFill>
                          <a:srgbClr val="00B050"/>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423301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30"/>
                                        </p:tgtEl>
                                      </p:cBhvr>
                                    </p:animEffect>
                                    <p:set>
                                      <p:cBhvr>
                                        <p:cTn id="48" dur="1" fill="hold">
                                          <p:stCondLst>
                                            <p:cond delay="499"/>
                                          </p:stCondLst>
                                        </p:cTn>
                                        <p:tgtEl>
                                          <p:spTgt spid="30"/>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31"/>
                                        </p:tgtEl>
                                      </p:cBhvr>
                                    </p:animEffect>
                                    <p:set>
                                      <p:cBhvr>
                                        <p:cTn id="51" dur="1" fill="hold">
                                          <p:stCondLst>
                                            <p:cond delay="499"/>
                                          </p:stCondLst>
                                        </p:cTn>
                                        <p:tgtEl>
                                          <p:spTgt spid="31"/>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32"/>
                                        </p:tgtEl>
                                      </p:cBhvr>
                                    </p:animEffect>
                                    <p:set>
                                      <p:cBhvr>
                                        <p:cTn id="54" dur="1" fill="hold">
                                          <p:stCondLst>
                                            <p:cond delay="499"/>
                                          </p:stCondLst>
                                        </p:cTn>
                                        <p:tgtEl>
                                          <p:spTgt spid="32"/>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34"/>
                                        </p:tgtEl>
                                      </p:cBhvr>
                                    </p:animEffect>
                                    <p:set>
                                      <p:cBhvr>
                                        <p:cTn id="57" dur="1" fill="hold">
                                          <p:stCondLst>
                                            <p:cond delay="499"/>
                                          </p:stCondLst>
                                        </p:cTn>
                                        <p:tgtEl>
                                          <p:spTgt spid="3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childTnLst>
                          </p:cTn>
                        </p:par>
                        <p:par>
                          <p:cTn id="68" fill="hold">
                            <p:stCondLst>
                              <p:cond delay="500"/>
                            </p:stCondLst>
                            <p:childTnLst>
                              <p:par>
                                <p:cTn id="69" presetID="10" presetClass="entr" presetSubtype="0"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867469"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STABILITY &amp; PREDICTABILITY</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95296"/>
            <a:ext cx="6724988"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Finally, two mechanisms are in place to act provide stability: </a:t>
            </a:r>
            <a:r>
              <a:rPr lang="en-CA" sz="1400" b="1" dirty="0" smtClean="0">
                <a:solidFill>
                  <a:srgbClr val="45C1A4"/>
                </a:solidFill>
                <a:latin typeface="Raleway" panose="020B0003030101060003" pitchFamily="34" charset="0"/>
              </a:rPr>
              <a:t>Guardrails </a:t>
            </a:r>
            <a:r>
              <a:rPr lang="en-CA" sz="1400" dirty="0" smtClean="0">
                <a:solidFill>
                  <a:schemeClr val="bg1">
                    <a:lumMod val="65000"/>
                  </a:schemeClr>
                </a:solidFill>
                <a:latin typeface="Raleway" panose="020B0003030101060003" pitchFamily="34" charset="0"/>
              </a:rPr>
              <a:t>to ensure no single board loses more than a set proportion per year, and a </a:t>
            </a:r>
            <a:r>
              <a:rPr lang="en-CA" sz="1400" b="1" dirty="0" smtClean="0">
                <a:solidFill>
                  <a:srgbClr val="45C1A4"/>
                </a:solidFill>
                <a:latin typeface="Raleway" panose="020B0003030101060003" pitchFamily="34" charset="0"/>
              </a:rPr>
              <a:t>Cost of Operations Subsidy</a:t>
            </a:r>
            <a:r>
              <a:rPr lang="en-CA" sz="1400" dirty="0" smtClean="0">
                <a:solidFill>
                  <a:schemeClr val="bg1">
                    <a:lumMod val="65000"/>
                  </a:schemeClr>
                </a:solidFill>
                <a:latin typeface="Raleway" panose="020B0003030101060003" pitchFamily="34" charset="0"/>
              </a:rPr>
              <a:t>, which is an amount awarded to each governing board.</a:t>
            </a:r>
            <a:endParaRPr lang="en-CA" sz="14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36</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6" name="Group 15"/>
          <p:cNvGrpSpPr/>
          <p:nvPr/>
        </p:nvGrpSpPr>
        <p:grpSpPr>
          <a:xfrm>
            <a:off x="1070408" y="1921019"/>
            <a:ext cx="1077073" cy="1075671"/>
            <a:chOff x="1087371" y="2167033"/>
            <a:chExt cx="1396800" cy="1434228"/>
          </a:xfrm>
        </p:grpSpPr>
        <p:sp>
          <p:nvSpPr>
            <p:cNvPr id="18" name="Oval 17"/>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9" name="Oval 18"/>
            <p:cNvSpPr/>
            <p:nvPr/>
          </p:nvSpPr>
          <p:spPr>
            <a:xfrm>
              <a:off x="1087371" y="2167033"/>
              <a:ext cx="388285" cy="38828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grpSp>
        <p:nvGrpSpPr>
          <p:cNvPr id="21" name="Group 20"/>
          <p:cNvGrpSpPr/>
          <p:nvPr/>
        </p:nvGrpSpPr>
        <p:grpSpPr>
          <a:xfrm>
            <a:off x="1087373" y="3512755"/>
            <a:ext cx="1077073" cy="1075671"/>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26" name="TextBox 25"/>
          <p:cNvSpPr txBox="1"/>
          <p:nvPr/>
        </p:nvSpPr>
        <p:spPr>
          <a:xfrm>
            <a:off x="1110778" y="2305204"/>
            <a:ext cx="979179" cy="338554"/>
          </a:xfrm>
          <a:prstGeom prst="rect">
            <a:avLst/>
          </a:prstGeom>
          <a:noFill/>
        </p:spPr>
        <p:txBody>
          <a:bodyPr wrap="none" rtlCol="0">
            <a:spAutoFit/>
          </a:bodyPr>
          <a:lstStyle/>
          <a:p>
            <a:pPr algn="ctr"/>
            <a:r>
              <a:rPr lang="es-HN" sz="1600" b="1" dirty="0" err="1" smtClean="0">
                <a:solidFill>
                  <a:schemeClr val="bg1"/>
                </a:solidFill>
              </a:rPr>
              <a:t>Guardrail</a:t>
            </a:r>
            <a:endParaRPr lang="es-HN" sz="1600" b="1" dirty="0">
              <a:solidFill>
                <a:schemeClr val="bg1"/>
              </a:solidFill>
            </a:endParaRPr>
          </a:p>
        </p:txBody>
      </p:sp>
      <p:sp>
        <p:nvSpPr>
          <p:cNvPr id="38" name="TextBox 37"/>
          <p:cNvSpPr txBox="1"/>
          <p:nvPr/>
        </p:nvSpPr>
        <p:spPr>
          <a:xfrm>
            <a:off x="1112185" y="3795886"/>
            <a:ext cx="1047082" cy="584775"/>
          </a:xfrm>
          <a:prstGeom prst="rect">
            <a:avLst/>
          </a:prstGeom>
          <a:noFill/>
        </p:spPr>
        <p:txBody>
          <a:bodyPr wrap="none" rtlCol="0">
            <a:spAutoFit/>
          </a:bodyPr>
          <a:lstStyle/>
          <a:p>
            <a:pPr algn="ctr"/>
            <a:r>
              <a:rPr lang="es-HN" sz="1600" b="1" dirty="0" err="1" smtClean="0">
                <a:solidFill>
                  <a:schemeClr val="bg1"/>
                </a:solidFill>
              </a:rPr>
              <a:t>Cost</a:t>
            </a:r>
            <a:r>
              <a:rPr lang="es-HN" sz="1600" b="1" dirty="0" smtClean="0">
                <a:solidFill>
                  <a:schemeClr val="bg1"/>
                </a:solidFill>
              </a:rPr>
              <a:t> of</a:t>
            </a:r>
          </a:p>
          <a:p>
            <a:pPr algn="ctr"/>
            <a:r>
              <a:rPr lang="es-HN" sz="1600" b="1" dirty="0" err="1" smtClean="0">
                <a:solidFill>
                  <a:schemeClr val="bg1"/>
                </a:solidFill>
              </a:rPr>
              <a:t>Operation</a:t>
            </a:r>
            <a:endParaRPr lang="es-HN" sz="1600" b="1" dirty="0">
              <a:solidFill>
                <a:schemeClr val="bg1"/>
              </a:solidFill>
            </a:endParaRPr>
          </a:p>
        </p:txBody>
      </p:sp>
      <p:sp>
        <p:nvSpPr>
          <p:cNvPr id="39" name="Text Box 7"/>
          <p:cNvSpPr txBox="1">
            <a:spLocks noChangeArrowheads="1"/>
          </p:cNvSpPr>
          <p:nvPr/>
        </p:nvSpPr>
        <p:spPr bwMode="auto">
          <a:xfrm>
            <a:off x="2267744" y="1887965"/>
            <a:ext cx="6724988" cy="1123384"/>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Guardrails: </a:t>
            </a:r>
            <a:r>
              <a:rPr lang="en-CA" sz="1400" dirty="0" smtClean="0">
                <a:solidFill>
                  <a:schemeClr val="bg1">
                    <a:lumMod val="65000"/>
                  </a:schemeClr>
                </a:solidFill>
                <a:latin typeface="Raleway" panose="020B0003030101060003" pitchFamily="34" charset="0"/>
              </a:rPr>
              <a:t>Also known as stop-loss/stop-gain, this sets a “floor and ceiling” on the model’s final calculation to ensure no single board loses or gains more than a set proportion. To offset any board from going under that amount, funds are redistributed from other net-gaining boards to bring another board’s percentage difference to the amount set in the stop-loss parameter.</a:t>
            </a:r>
            <a:endParaRPr lang="en-CA" sz="1400" b="1" dirty="0">
              <a:solidFill>
                <a:srgbClr val="45C1A4"/>
              </a:solidFill>
              <a:latin typeface="Raleway" panose="020B0003030101060003" pitchFamily="34" charset="0"/>
            </a:endParaRPr>
          </a:p>
        </p:txBody>
      </p:sp>
      <p:sp>
        <p:nvSpPr>
          <p:cNvPr id="40" name="Text Box 7"/>
          <p:cNvSpPr txBox="1">
            <a:spLocks noChangeArrowheads="1"/>
          </p:cNvSpPr>
          <p:nvPr/>
        </p:nvSpPr>
        <p:spPr bwMode="auto">
          <a:xfrm>
            <a:off x="2267744" y="3867894"/>
            <a:ext cx="6724988" cy="477054"/>
          </a:xfrm>
          <a:prstGeom prst="rect">
            <a:avLst/>
          </a:prstGeom>
          <a:noFill/>
          <a:ln w="9525">
            <a:noFill/>
            <a:miter lim="800000"/>
            <a:headEnd/>
            <a:tailEnd/>
          </a:ln>
        </p:spPr>
        <p:txBody>
          <a:bodyPr wrap="square" lIns="45720" tIns="22860" rIns="45720" bIns="22860" anchor="ctr">
            <a:spAutoFit/>
          </a:bodyPr>
          <a:lstStyle/>
          <a:p>
            <a:pPr algn="l" defTabSz="1088232"/>
            <a:r>
              <a:rPr lang="en-CA" sz="1400" b="1" dirty="0" smtClean="0">
                <a:solidFill>
                  <a:srgbClr val="45C1A4"/>
                </a:solidFill>
                <a:latin typeface="Raleway" panose="020B0003030101060003" pitchFamily="34" charset="0"/>
              </a:rPr>
              <a:t>Cost of Operations</a:t>
            </a:r>
            <a:r>
              <a:rPr lang="en-CA" sz="1400" dirty="0" smtClean="0">
                <a:solidFill>
                  <a:schemeClr val="bg1">
                    <a:lumMod val="65000"/>
                  </a:schemeClr>
                </a:solidFill>
                <a:latin typeface="Raleway" panose="020B0003030101060003" pitchFamily="34" charset="0"/>
              </a:rPr>
              <a:t>: If necessary, a dollar amount awarded to each board. This feature may or may not be utilized in the model.</a:t>
            </a:r>
            <a:endParaRPr lang="en-CA" sz="1400" b="1" dirty="0">
              <a:solidFill>
                <a:srgbClr val="45C1A4"/>
              </a:solidFill>
              <a:latin typeface="Raleway" panose="020B0003030101060003" pitchFamily="34" charset="0"/>
            </a:endParaRPr>
          </a:p>
        </p:txBody>
      </p:sp>
    </p:spTree>
    <p:extLst>
      <p:ext uri="{BB962C8B-B14F-4D97-AF65-F5344CB8AC3E}">
        <p14:creationId xmlns:p14="http://schemas.microsoft.com/office/powerpoint/2010/main" val="376764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6" grpId="0"/>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44220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FUNDING ALLOCATIONS</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979129"/>
            <a:ext cx="6724988" cy="907941"/>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From the total available funds - </a:t>
            </a:r>
            <a:r>
              <a:rPr lang="en-CA" sz="1400" b="1" dirty="0" smtClean="0">
                <a:solidFill>
                  <a:srgbClr val="45C1A4"/>
                </a:solidFill>
                <a:latin typeface="Raleway" panose="020B0003030101060003" pitchFamily="34" charset="0"/>
              </a:rPr>
              <a:t>Specialty Ed and Direct Grant Programs</a:t>
            </a:r>
            <a:r>
              <a:rPr lang="en-CA" sz="1400" dirty="0" smtClean="0">
                <a:solidFill>
                  <a:srgbClr val="45C1A4"/>
                </a:solidFill>
                <a:latin typeface="Raleway" panose="020B0003030101060003" pitchFamily="34" charset="0"/>
              </a:rPr>
              <a:t> </a:t>
            </a:r>
            <a:r>
              <a:rPr lang="en-CA" sz="1400" dirty="0" smtClean="0">
                <a:solidFill>
                  <a:schemeClr val="bg1">
                    <a:lumMod val="65000"/>
                  </a:schemeClr>
                </a:solidFill>
                <a:latin typeface="Raleway" panose="020B0003030101060003" pitchFamily="34" charset="0"/>
              </a:rPr>
              <a:t>- are carved out first to ensure they are not included in the model’s calculations. This allocation is variable: it increases or decreases by a percentage equal to the percentage change in total state appropriation.</a:t>
            </a:r>
            <a:endParaRPr lang="en-CA" sz="1400" dirty="0">
              <a:solidFill>
                <a:schemeClr val="bg1">
                  <a:lumMod val="65000"/>
                </a:schemeClr>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04</a:t>
            </a:r>
            <a:endParaRPr lang="en-US" sz="1200" b="1" dirty="0"/>
          </a:p>
        </p:txBody>
      </p:sp>
      <p:sp>
        <p:nvSpPr>
          <p:cNvPr id="5" name="Oval 4"/>
          <p:cNvSpPr/>
          <p:nvPr/>
        </p:nvSpPr>
        <p:spPr>
          <a:xfrm>
            <a:off x="3105255" y="1985086"/>
            <a:ext cx="2689224" cy="2688424"/>
          </a:xfrm>
          <a:prstGeom prst="ellipse">
            <a:avLst/>
          </a:prstGeom>
          <a:solidFill>
            <a:srgbClr val="45C1A4"/>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3347864" y="2658987"/>
            <a:ext cx="2013954" cy="992883"/>
            <a:chOff x="2101685" y="3697381"/>
            <a:chExt cx="2210994" cy="1090348"/>
          </a:xfrm>
        </p:grpSpPr>
        <p:sp>
          <p:nvSpPr>
            <p:cNvPr id="58" name="Text Box 7"/>
            <p:cNvSpPr txBox="1">
              <a:spLocks noChangeArrowheads="1"/>
            </p:cNvSpPr>
            <p:nvPr/>
          </p:nvSpPr>
          <p:spPr bwMode="auto">
            <a:xfrm>
              <a:off x="2462034" y="3697381"/>
              <a:ext cx="1275178"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TOTAL</a:t>
              </a:r>
              <a:endParaRPr lang="en-CA" sz="2800" b="1" spc="-150" dirty="0">
                <a:solidFill>
                  <a:schemeClr val="bg1"/>
                </a:solidFill>
                <a:latin typeface="Raleway" panose="020B0003030101060003" pitchFamily="34" charset="0"/>
              </a:endParaRPr>
            </a:p>
          </p:txBody>
        </p:sp>
        <p:sp>
          <p:nvSpPr>
            <p:cNvPr id="59" name="Text Box 7"/>
            <p:cNvSpPr txBox="1">
              <a:spLocks noChangeArrowheads="1"/>
            </p:cNvSpPr>
            <p:nvPr/>
          </p:nvSpPr>
          <p:spPr bwMode="auto">
            <a:xfrm>
              <a:off x="2462034" y="4051607"/>
              <a:ext cx="1231183"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STATE</a:t>
              </a:r>
              <a:endParaRPr lang="en-CA" sz="2800" b="1" spc="-150" dirty="0">
                <a:solidFill>
                  <a:schemeClr val="bg1"/>
                </a:solidFill>
                <a:latin typeface="Raleway" panose="020B0003030101060003" pitchFamily="34" charset="0"/>
              </a:endParaRPr>
            </a:p>
          </p:txBody>
        </p:sp>
        <p:sp>
          <p:nvSpPr>
            <p:cNvPr id="60" name="Text Box 7"/>
            <p:cNvSpPr txBox="1">
              <a:spLocks noChangeArrowheads="1"/>
            </p:cNvSpPr>
            <p:nvPr/>
          </p:nvSpPr>
          <p:spPr bwMode="auto">
            <a:xfrm>
              <a:off x="2462034" y="4432841"/>
              <a:ext cx="1850645" cy="354888"/>
            </a:xfrm>
            <a:prstGeom prst="rect">
              <a:avLst/>
            </a:prstGeom>
            <a:noFill/>
            <a:ln w="9525">
              <a:noFill/>
              <a:miter lim="800000"/>
              <a:headEnd/>
              <a:tailEnd/>
            </a:ln>
          </p:spPr>
          <p:txBody>
            <a:bodyPr wrap="none" lIns="45720" tIns="22860" rIns="45720" bIns="22860">
              <a:spAutoFit/>
            </a:bodyPr>
            <a:lstStyle/>
            <a:p>
              <a:pPr algn="l" defTabSz="1088232"/>
              <a:r>
                <a:rPr lang="en-CA" b="1" spc="-150" dirty="0" smtClean="0">
                  <a:solidFill>
                    <a:schemeClr val="bg1"/>
                  </a:solidFill>
                  <a:latin typeface="Raleway" panose="020B0003030101060003" pitchFamily="34" charset="0"/>
                </a:rPr>
                <a:t>APPROPRIATION</a:t>
              </a:r>
              <a:endParaRPr lang="en-CA" b="1" spc="-150" dirty="0">
                <a:solidFill>
                  <a:schemeClr val="bg1"/>
                </a:solidFill>
                <a:latin typeface="Raleway" panose="020B0003030101060003" pitchFamily="34" charset="0"/>
              </a:endParaRPr>
            </a:p>
          </p:txBody>
        </p:sp>
        <p:sp>
          <p:nvSpPr>
            <p:cNvPr id="61" name="Text Box 7"/>
            <p:cNvSpPr txBox="1">
              <a:spLocks noChangeArrowheads="1"/>
            </p:cNvSpPr>
            <p:nvPr/>
          </p:nvSpPr>
          <p:spPr bwMode="auto">
            <a:xfrm>
              <a:off x="2101685" y="3708214"/>
              <a:ext cx="442775" cy="794274"/>
            </a:xfrm>
            <a:prstGeom prst="rect">
              <a:avLst/>
            </a:prstGeom>
            <a:noFill/>
            <a:ln w="9525">
              <a:noFill/>
              <a:miter lim="800000"/>
              <a:headEnd/>
              <a:tailEnd/>
            </a:ln>
          </p:spPr>
          <p:txBody>
            <a:bodyPr wrap="none" lIns="45720" tIns="22860" rIns="45720" bIns="22860">
              <a:spAutoFit/>
            </a:bodyPr>
            <a:lstStyle/>
            <a:p>
              <a:pPr algn="l" defTabSz="1088232"/>
              <a:r>
                <a:rPr lang="en-CA" sz="4400" b="1" spc="-150" dirty="0" smtClean="0">
                  <a:solidFill>
                    <a:schemeClr val="bg1"/>
                  </a:solidFill>
                  <a:latin typeface="Trebuchet MS" pitchFamily="34" charset="0"/>
                </a:rPr>
                <a:t>$</a:t>
              </a:r>
              <a:endParaRPr lang="en-CA" sz="4400" b="1" spc="-150" dirty="0">
                <a:solidFill>
                  <a:schemeClr val="bg1"/>
                </a:solidFill>
                <a:latin typeface="Trebuchet MS" pitchFamily="34" charset="0"/>
              </a:endParaRPr>
            </a:p>
          </p:txBody>
        </p:sp>
      </p:gr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12" name="Oval 11"/>
          <p:cNvSpPr/>
          <p:nvPr/>
        </p:nvSpPr>
        <p:spPr>
          <a:xfrm>
            <a:off x="3765791" y="2645426"/>
            <a:ext cx="1368152" cy="1367744"/>
          </a:xfrm>
          <a:prstGeom prst="ellipse">
            <a:avLst/>
          </a:prstGeom>
          <a:solidFill>
            <a:srgbClr val="B9D533">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9" name="Text Box 7"/>
          <p:cNvSpPr txBox="1">
            <a:spLocks noChangeArrowheads="1"/>
          </p:cNvSpPr>
          <p:nvPr/>
        </p:nvSpPr>
        <p:spPr bwMode="auto">
          <a:xfrm>
            <a:off x="6228184" y="2875327"/>
            <a:ext cx="1183853" cy="907941"/>
          </a:xfrm>
          <a:prstGeom prst="rect">
            <a:avLst/>
          </a:prstGeom>
          <a:noFill/>
          <a:ln w="9525">
            <a:noFill/>
            <a:miter lim="800000"/>
            <a:headEnd/>
            <a:tailEnd/>
          </a:ln>
        </p:spPr>
        <p:txBody>
          <a:bodyPr wrap="square" lIns="45720" tIns="22860" rIns="45720" bIns="22860">
            <a:spAutoFit/>
          </a:bodyPr>
          <a:lstStyle/>
          <a:p>
            <a:pPr algn="ctr" defTabSz="1088232"/>
            <a:r>
              <a:rPr lang="en-CA" sz="1400" b="1" spc="-150" dirty="0" smtClean="0">
                <a:solidFill>
                  <a:schemeClr val="bg1"/>
                </a:solidFill>
                <a:latin typeface="Raleway" panose="020B0003030101060003" pitchFamily="34" charset="0"/>
              </a:rPr>
              <a:t>SPECIALTY ED</a:t>
            </a:r>
          </a:p>
          <a:p>
            <a:pPr algn="ctr" defTabSz="1088232"/>
            <a:r>
              <a:rPr lang="en-CA" sz="1400" spc="-150" dirty="0" smtClean="0">
                <a:solidFill>
                  <a:schemeClr val="bg1"/>
                </a:solidFill>
                <a:latin typeface="Raleway" panose="020B0003030101060003" pitchFamily="34" charset="0"/>
              </a:rPr>
              <a:t>and</a:t>
            </a:r>
          </a:p>
          <a:p>
            <a:pPr algn="ctr" defTabSz="1088232"/>
            <a:r>
              <a:rPr lang="en-CA" sz="1400" b="1" spc="-150" dirty="0" smtClean="0">
                <a:solidFill>
                  <a:schemeClr val="bg1"/>
                </a:solidFill>
                <a:latin typeface="Raleway" panose="020B0003030101060003" pitchFamily="34" charset="0"/>
              </a:rPr>
              <a:t>DIRECT GRANT</a:t>
            </a:r>
            <a:br>
              <a:rPr lang="en-CA" sz="1400" b="1" spc="-150" dirty="0" smtClean="0">
                <a:solidFill>
                  <a:schemeClr val="bg1"/>
                </a:solidFill>
                <a:latin typeface="Raleway" panose="020B0003030101060003" pitchFamily="34" charset="0"/>
              </a:rPr>
            </a:br>
            <a:r>
              <a:rPr lang="en-CA" sz="1400" b="1" spc="-150" dirty="0" smtClean="0">
                <a:solidFill>
                  <a:schemeClr val="bg1"/>
                </a:solidFill>
                <a:latin typeface="Raleway" panose="020B0003030101060003" pitchFamily="34" charset="0"/>
              </a:rPr>
              <a:t>PROGRAMS</a:t>
            </a:r>
            <a:endParaRPr lang="en-CA" sz="1400" b="1" spc="-150" dirty="0">
              <a:solidFill>
                <a:schemeClr val="bg1"/>
              </a:solidFill>
              <a:latin typeface="Raleway" panose="020B0003030101060003" pitchFamily="34" charset="0"/>
            </a:endParaRPr>
          </a:p>
        </p:txBody>
      </p:sp>
      <p:grpSp>
        <p:nvGrpSpPr>
          <p:cNvPr id="20" name="Group 19"/>
          <p:cNvGrpSpPr/>
          <p:nvPr/>
        </p:nvGrpSpPr>
        <p:grpSpPr>
          <a:xfrm>
            <a:off x="3349114" y="2669445"/>
            <a:ext cx="2201505" cy="1146772"/>
            <a:chOff x="2101685" y="3697381"/>
            <a:chExt cx="2416896" cy="1259343"/>
          </a:xfrm>
        </p:grpSpPr>
        <p:sp>
          <p:nvSpPr>
            <p:cNvPr id="21" name="Text Box 7"/>
            <p:cNvSpPr txBox="1">
              <a:spLocks noChangeArrowheads="1"/>
            </p:cNvSpPr>
            <p:nvPr/>
          </p:nvSpPr>
          <p:spPr bwMode="auto">
            <a:xfrm>
              <a:off x="2462034" y="3697381"/>
              <a:ext cx="1275178"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TOTAL</a:t>
              </a:r>
              <a:endParaRPr lang="en-CA" sz="2800" b="1" spc="-150" dirty="0">
                <a:solidFill>
                  <a:schemeClr val="bg1"/>
                </a:solidFill>
                <a:latin typeface="Raleway" panose="020B0003030101060003" pitchFamily="34" charset="0"/>
              </a:endParaRPr>
            </a:p>
          </p:txBody>
        </p:sp>
        <p:sp>
          <p:nvSpPr>
            <p:cNvPr id="22" name="Text Box 7"/>
            <p:cNvSpPr txBox="1">
              <a:spLocks noChangeArrowheads="1"/>
            </p:cNvSpPr>
            <p:nvPr/>
          </p:nvSpPr>
          <p:spPr bwMode="auto">
            <a:xfrm>
              <a:off x="2462034" y="4051607"/>
              <a:ext cx="2056547"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AVAILABLE</a:t>
              </a:r>
              <a:endParaRPr lang="en-CA" sz="2800" b="1" spc="-150" dirty="0">
                <a:solidFill>
                  <a:schemeClr val="bg1"/>
                </a:solidFill>
                <a:latin typeface="Raleway" panose="020B0003030101060003" pitchFamily="34" charset="0"/>
              </a:endParaRPr>
            </a:p>
          </p:txBody>
        </p:sp>
        <p:sp>
          <p:nvSpPr>
            <p:cNvPr id="23" name="Text Box 7"/>
            <p:cNvSpPr txBox="1">
              <a:spLocks noChangeArrowheads="1"/>
            </p:cNvSpPr>
            <p:nvPr/>
          </p:nvSpPr>
          <p:spPr bwMode="auto">
            <a:xfrm>
              <a:off x="2462034" y="4432841"/>
              <a:ext cx="1343812"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FUNDS</a:t>
              </a:r>
              <a:endParaRPr lang="en-CA" sz="2800" b="1" spc="-150" dirty="0">
                <a:solidFill>
                  <a:schemeClr val="bg1"/>
                </a:solidFill>
                <a:latin typeface="Raleway" panose="020B0003030101060003" pitchFamily="34" charset="0"/>
              </a:endParaRPr>
            </a:p>
          </p:txBody>
        </p:sp>
        <p:sp>
          <p:nvSpPr>
            <p:cNvPr id="24" name="Text Box 7"/>
            <p:cNvSpPr txBox="1">
              <a:spLocks noChangeArrowheads="1"/>
            </p:cNvSpPr>
            <p:nvPr/>
          </p:nvSpPr>
          <p:spPr bwMode="auto">
            <a:xfrm>
              <a:off x="2101685" y="3708214"/>
              <a:ext cx="442775" cy="794274"/>
            </a:xfrm>
            <a:prstGeom prst="rect">
              <a:avLst/>
            </a:prstGeom>
            <a:noFill/>
            <a:ln w="9525">
              <a:noFill/>
              <a:miter lim="800000"/>
              <a:headEnd/>
              <a:tailEnd/>
            </a:ln>
          </p:spPr>
          <p:txBody>
            <a:bodyPr wrap="none" lIns="45720" tIns="22860" rIns="45720" bIns="22860">
              <a:spAutoFit/>
            </a:bodyPr>
            <a:lstStyle/>
            <a:p>
              <a:pPr algn="l" defTabSz="1088232"/>
              <a:r>
                <a:rPr lang="en-CA" sz="4400" b="1" spc="-150" dirty="0" smtClean="0">
                  <a:solidFill>
                    <a:schemeClr val="bg1"/>
                  </a:solidFill>
                  <a:latin typeface="Trebuchet MS" pitchFamily="34" charset="0"/>
                </a:rPr>
                <a:t>$</a:t>
              </a:r>
              <a:endParaRPr lang="en-CA" sz="4400" b="1" spc="-150" dirty="0">
                <a:solidFill>
                  <a:schemeClr val="bg1"/>
                </a:solidFill>
                <a:latin typeface="Trebuchet MS" pitchFamily="34" charset="0"/>
              </a:endParaRPr>
            </a:p>
          </p:txBody>
        </p:sp>
      </p:grpSp>
    </p:spTree>
    <p:extLst>
      <p:ext uri="{BB962C8B-B14F-4D97-AF65-F5344CB8AC3E}">
        <p14:creationId xmlns:p14="http://schemas.microsoft.com/office/powerpoint/2010/main" val="161348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20"/>
                                        </p:tgtEl>
                                      </p:cBhvr>
                                    </p:animEffect>
                                    <p:set>
                                      <p:cBhvr>
                                        <p:cTn id="11" dur="1" fill="hold">
                                          <p:stCondLst>
                                            <p:cond delay="499"/>
                                          </p:stCondLst>
                                        </p:cTn>
                                        <p:tgtEl>
                                          <p:spTgt spid="20"/>
                                        </p:tgtEl>
                                        <p:attrNameLst>
                                          <p:attrName>style.visibility</p:attrName>
                                        </p:attrNameLst>
                                      </p:cBhvr>
                                      <p:to>
                                        <p:strVal val="hidden"/>
                                      </p:to>
                                    </p:set>
                                  </p:childTnLst>
                                </p:cTn>
                              </p:par>
                            </p:childTnLst>
                          </p:cTn>
                        </p:par>
                        <p:par>
                          <p:cTn id="12" fill="hold">
                            <p:stCondLst>
                              <p:cond delay="1000"/>
                            </p:stCondLst>
                            <p:childTnLst>
                              <p:par>
                                <p:cTn id="13" presetID="10" presetClass="entr" presetSubtype="0" fill="hold" grpId="1"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42" presetClass="path" presetSubtype="0" accel="50000" decel="50000" fill="hold" grpId="0" nodeType="afterEffect">
                                  <p:stCondLst>
                                    <p:cond delay="0"/>
                                  </p:stCondLst>
                                  <p:childTnLst>
                                    <p:animMotion origin="layout" path="M -1.94444E-6 -2.22222E-6 L 0.25747 -0.0071 " pathEditMode="relative" rAng="0" ptsTypes="AA">
                                      <p:cBhvr>
                                        <p:cTn id="18" dur="2000" fill="hold"/>
                                        <p:tgtEl>
                                          <p:spTgt spid="12"/>
                                        </p:tgtEl>
                                        <p:attrNameLst>
                                          <p:attrName>ppt_x</p:attrName>
                                          <p:attrName>ppt_y</p:attrName>
                                        </p:attrNameLst>
                                      </p:cBhvr>
                                      <p:rCtr x="12865" y="-370"/>
                                    </p:animMotion>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par>
                          <p:cTn id="23" fill="hold">
                            <p:stCondLst>
                              <p:cond delay="4000"/>
                            </p:stCondLst>
                            <p:childTnLst>
                              <p:par>
                                <p:cTn id="24" presetID="10"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2" grpId="0" animBg="1"/>
      <p:bldP spid="12" grpId="1"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4422044"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FUNDING ALLOCATIONS</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33741"/>
            <a:ext cx="6724988" cy="692497"/>
          </a:xfrm>
          <a:prstGeom prst="rect">
            <a:avLst/>
          </a:prstGeom>
          <a:noFill/>
          <a:ln w="9525">
            <a:noFill/>
            <a:miter lim="800000"/>
            <a:headEnd/>
            <a:tailEnd/>
          </a:ln>
        </p:spPr>
        <p:txBody>
          <a:bodyPr wrap="square" lIns="45720" tIns="22860" rIns="45720" bIns="22860" anchor="ctr">
            <a:spAutoFit/>
          </a:bodyPr>
          <a:lstStyle/>
          <a:p>
            <a:pPr algn="l" defTabSz="1088232"/>
            <a:r>
              <a:rPr lang="en-CA" sz="1400" dirty="0" smtClean="0">
                <a:solidFill>
                  <a:schemeClr val="bg1">
                    <a:lumMod val="65000"/>
                  </a:schemeClr>
                </a:solidFill>
                <a:latin typeface="Raleway" panose="020B0003030101060003" pitchFamily="34" charset="0"/>
              </a:rPr>
              <a:t>The funds allocated in the model are then distributed to </a:t>
            </a:r>
            <a:r>
              <a:rPr lang="en-CA" sz="1400" dirty="0" smtClean="0">
                <a:solidFill>
                  <a:srgbClr val="45C1A4"/>
                </a:solidFill>
                <a:latin typeface="Raleway" panose="020B0003030101060003" pitchFamily="34" charset="0"/>
              </a:rPr>
              <a:t>three components</a:t>
            </a:r>
            <a:r>
              <a:rPr lang="en-CA" sz="1400" dirty="0" smtClean="0">
                <a:solidFill>
                  <a:schemeClr val="bg1">
                    <a:lumMod val="65000"/>
                  </a:schemeClr>
                </a:solidFill>
                <a:latin typeface="Raleway" panose="020B0003030101060003" pitchFamily="34" charset="0"/>
              </a:rPr>
              <a:t>: </a:t>
            </a:r>
            <a:r>
              <a:rPr lang="en-CA" sz="1400" b="1" dirty="0" smtClean="0">
                <a:solidFill>
                  <a:schemeClr val="accent4">
                    <a:lumMod val="60000"/>
                    <a:lumOff val="40000"/>
                  </a:schemeClr>
                </a:solidFill>
                <a:latin typeface="Raleway" panose="020B0003030101060003" pitchFamily="34" charset="0"/>
              </a:rPr>
              <a:t>COF Stipend</a:t>
            </a:r>
            <a:r>
              <a:rPr lang="en-CA" sz="1400" b="1" dirty="0" smtClean="0">
                <a:solidFill>
                  <a:schemeClr val="bg1">
                    <a:lumMod val="65000"/>
                  </a:schemeClr>
                </a:solidFill>
                <a:latin typeface="Raleway" panose="020B0003030101060003" pitchFamily="34" charset="0"/>
              </a:rPr>
              <a:t>, </a:t>
            </a:r>
            <a:r>
              <a:rPr lang="en-CA" sz="1400" b="1" dirty="0" smtClean="0">
                <a:solidFill>
                  <a:schemeClr val="accent5">
                    <a:lumMod val="60000"/>
                    <a:lumOff val="40000"/>
                  </a:schemeClr>
                </a:solidFill>
                <a:latin typeface="Raleway" panose="020B0003030101060003" pitchFamily="34" charset="0"/>
              </a:rPr>
              <a:t>Role and Mission</a:t>
            </a:r>
            <a:r>
              <a:rPr lang="en-CA" sz="1400" b="1" dirty="0" smtClean="0">
                <a:solidFill>
                  <a:schemeClr val="bg1">
                    <a:lumMod val="65000"/>
                  </a:schemeClr>
                </a:solidFill>
                <a:latin typeface="Raleway" panose="020B0003030101060003" pitchFamily="34" charset="0"/>
              </a:rPr>
              <a:t>, and </a:t>
            </a:r>
            <a:r>
              <a:rPr lang="en-CA" sz="1400" b="1" dirty="0" smtClean="0">
                <a:solidFill>
                  <a:schemeClr val="tx2">
                    <a:lumMod val="40000"/>
                    <a:lumOff val="60000"/>
                  </a:schemeClr>
                </a:solidFill>
                <a:latin typeface="Raleway" panose="020B0003030101060003" pitchFamily="34" charset="0"/>
              </a:rPr>
              <a:t>Performance</a:t>
            </a:r>
            <a:r>
              <a:rPr lang="en-CA" sz="1400" dirty="0" smtClean="0">
                <a:solidFill>
                  <a:schemeClr val="bg1">
                    <a:lumMod val="65000"/>
                  </a:schemeClr>
                </a:solidFill>
                <a:latin typeface="Raleway" panose="020B0003030101060003" pitchFamily="34" charset="0"/>
              </a:rPr>
              <a:t>. These are the only components from which institutions will draw in the model.</a:t>
            </a:r>
            <a:endParaRPr lang="en-CA" sz="14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05</a:t>
            </a:r>
            <a:endParaRPr lang="en-US" sz="1200" b="1" dirty="0"/>
          </a:p>
        </p:txBody>
      </p:sp>
      <p:sp>
        <p:nvSpPr>
          <p:cNvPr id="5" name="Oval 4"/>
          <p:cNvSpPr/>
          <p:nvPr/>
        </p:nvSpPr>
        <p:spPr>
          <a:xfrm>
            <a:off x="3105255" y="1985086"/>
            <a:ext cx="2689224" cy="2688424"/>
          </a:xfrm>
          <a:prstGeom prst="ellipse">
            <a:avLst/>
          </a:prstGeom>
          <a:solidFill>
            <a:srgbClr val="45C1A4"/>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3349115" y="2669445"/>
            <a:ext cx="2219138" cy="1023661"/>
            <a:chOff x="2101685" y="3697381"/>
            <a:chExt cx="2436253" cy="1124147"/>
          </a:xfrm>
        </p:grpSpPr>
        <p:sp>
          <p:nvSpPr>
            <p:cNvPr id="58" name="Text Box 7"/>
            <p:cNvSpPr txBox="1">
              <a:spLocks noChangeArrowheads="1"/>
            </p:cNvSpPr>
            <p:nvPr/>
          </p:nvSpPr>
          <p:spPr bwMode="auto">
            <a:xfrm>
              <a:off x="2462034" y="3697381"/>
              <a:ext cx="1275178"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TOTAL</a:t>
              </a:r>
              <a:endParaRPr lang="en-CA" sz="2800" b="1" spc="-150" dirty="0">
                <a:solidFill>
                  <a:schemeClr val="bg1"/>
                </a:solidFill>
                <a:latin typeface="Raleway" panose="020B0003030101060003" pitchFamily="34" charset="0"/>
              </a:endParaRPr>
            </a:p>
          </p:txBody>
        </p:sp>
        <p:sp>
          <p:nvSpPr>
            <p:cNvPr id="59" name="Text Box 7"/>
            <p:cNvSpPr txBox="1">
              <a:spLocks noChangeArrowheads="1"/>
            </p:cNvSpPr>
            <p:nvPr/>
          </p:nvSpPr>
          <p:spPr bwMode="auto">
            <a:xfrm>
              <a:off x="2462034" y="4051607"/>
              <a:ext cx="1231183" cy="523883"/>
            </a:xfrm>
            <a:prstGeom prst="rect">
              <a:avLst/>
            </a:prstGeom>
            <a:noFill/>
            <a:ln w="9525">
              <a:noFill/>
              <a:miter lim="800000"/>
              <a:headEnd/>
              <a:tailEnd/>
            </a:ln>
          </p:spPr>
          <p:txBody>
            <a:bodyPr wrap="none" lIns="45720" tIns="22860" rIns="45720" bIns="22860">
              <a:spAutoFit/>
            </a:bodyPr>
            <a:lstStyle/>
            <a:p>
              <a:pPr algn="l" defTabSz="1088232"/>
              <a:r>
                <a:rPr lang="en-CA" sz="2800" b="1" spc="-150" dirty="0" smtClean="0">
                  <a:solidFill>
                    <a:schemeClr val="bg1"/>
                  </a:solidFill>
                  <a:latin typeface="Raleway" panose="020B0003030101060003" pitchFamily="34" charset="0"/>
                </a:rPr>
                <a:t>STATE</a:t>
              </a:r>
              <a:endParaRPr lang="en-CA" sz="2800" b="1" spc="-150" dirty="0">
                <a:solidFill>
                  <a:schemeClr val="bg1"/>
                </a:solidFill>
                <a:latin typeface="Raleway" panose="020B0003030101060003" pitchFamily="34" charset="0"/>
              </a:endParaRPr>
            </a:p>
          </p:txBody>
        </p:sp>
        <p:sp>
          <p:nvSpPr>
            <p:cNvPr id="60" name="Text Box 7"/>
            <p:cNvSpPr txBox="1">
              <a:spLocks noChangeArrowheads="1"/>
            </p:cNvSpPr>
            <p:nvPr/>
          </p:nvSpPr>
          <p:spPr bwMode="auto">
            <a:xfrm>
              <a:off x="2462034" y="4432841"/>
              <a:ext cx="2075904" cy="388687"/>
            </a:xfrm>
            <a:prstGeom prst="rect">
              <a:avLst/>
            </a:prstGeom>
            <a:noFill/>
            <a:ln w="9525">
              <a:noFill/>
              <a:miter lim="800000"/>
              <a:headEnd/>
              <a:tailEnd/>
            </a:ln>
          </p:spPr>
          <p:txBody>
            <a:bodyPr wrap="none" lIns="45720" tIns="22860" rIns="45720" bIns="22860">
              <a:spAutoFit/>
            </a:bodyPr>
            <a:lstStyle/>
            <a:p>
              <a:pPr algn="l" defTabSz="1088232"/>
              <a:r>
                <a:rPr lang="en-CA" sz="2000" b="1" spc="-150" dirty="0" smtClean="0">
                  <a:solidFill>
                    <a:schemeClr val="bg1"/>
                  </a:solidFill>
                  <a:latin typeface="Raleway" panose="020B0003030101060003" pitchFamily="34" charset="0"/>
                </a:rPr>
                <a:t>APPROPRIATION</a:t>
              </a:r>
              <a:endParaRPr lang="en-CA" sz="2000" b="1" spc="-150" dirty="0">
                <a:solidFill>
                  <a:schemeClr val="bg1"/>
                </a:solidFill>
                <a:latin typeface="Raleway" panose="020B0003030101060003" pitchFamily="34" charset="0"/>
              </a:endParaRPr>
            </a:p>
          </p:txBody>
        </p:sp>
        <p:sp>
          <p:nvSpPr>
            <p:cNvPr id="61" name="Text Box 7"/>
            <p:cNvSpPr txBox="1">
              <a:spLocks noChangeArrowheads="1"/>
            </p:cNvSpPr>
            <p:nvPr/>
          </p:nvSpPr>
          <p:spPr bwMode="auto">
            <a:xfrm>
              <a:off x="2101685" y="3708214"/>
              <a:ext cx="442775" cy="794274"/>
            </a:xfrm>
            <a:prstGeom prst="rect">
              <a:avLst/>
            </a:prstGeom>
            <a:noFill/>
            <a:ln w="9525">
              <a:noFill/>
              <a:miter lim="800000"/>
              <a:headEnd/>
              <a:tailEnd/>
            </a:ln>
          </p:spPr>
          <p:txBody>
            <a:bodyPr wrap="none" lIns="45720" tIns="22860" rIns="45720" bIns="22860">
              <a:spAutoFit/>
            </a:bodyPr>
            <a:lstStyle/>
            <a:p>
              <a:pPr algn="l" defTabSz="1088232"/>
              <a:r>
                <a:rPr lang="en-CA" sz="4400" b="1" spc="-150" dirty="0" smtClean="0">
                  <a:solidFill>
                    <a:schemeClr val="bg1"/>
                  </a:solidFill>
                  <a:latin typeface="Trebuchet MS" pitchFamily="34" charset="0"/>
                </a:rPr>
                <a:t>$</a:t>
              </a:r>
              <a:endParaRPr lang="en-CA" sz="4400" b="1" spc="-150" dirty="0">
                <a:solidFill>
                  <a:schemeClr val="bg1"/>
                </a:solidFill>
                <a:latin typeface="Trebuchet MS" pitchFamily="34" charset="0"/>
              </a:endParaRPr>
            </a:p>
          </p:txBody>
        </p:sp>
      </p:gr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26" name="Oval 25"/>
          <p:cNvSpPr/>
          <p:nvPr/>
        </p:nvSpPr>
        <p:spPr>
          <a:xfrm>
            <a:off x="2771800" y="3203353"/>
            <a:ext cx="1297394" cy="1285432"/>
          </a:xfrm>
          <a:prstGeom prst="ellipse">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7" name="Oval 26"/>
          <p:cNvSpPr/>
          <p:nvPr/>
        </p:nvSpPr>
        <p:spPr>
          <a:xfrm>
            <a:off x="3621775" y="1746559"/>
            <a:ext cx="1656184" cy="1592604"/>
          </a:xfrm>
          <a:prstGeom prst="ellipse">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29" name="Oval 28"/>
          <p:cNvSpPr/>
          <p:nvPr/>
        </p:nvSpPr>
        <p:spPr>
          <a:xfrm>
            <a:off x="4861121" y="3230534"/>
            <a:ext cx="1297394" cy="1258251"/>
          </a:xfrm>
          <a:prstGeom prst="ellipse">
            <a:avLst/>
          </a:prstGeom>
          <a:solidFill>
            <a:srgbClr val="0E7FB7">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8" name="TextBox 37"/>
          <p:cNvSpPr txBox="1"/>
          <p:nvPr/>
        </p:nvSpPr>
        <p:spPr>
          <a:xfrm>
            <a:off x="6512126" y="1779064"/>
            <a:ext cx="1512677" cy="900246"/>
          </a:xfrm>
          <a:prstGeom prst="rect">
            <a:avLst/>
          </a:prstGeom>
          <a:noFill/>
        </p:spPr>
        <p:txBody>
          <a:bodyPr wrap="square" rtlCol="0">
            <a:spAutoFit/>
          </a:bodyPr>
          <a:lstStyle/>
          <a:p>
            <a:r>
              <a:rPr lang="es-HN" sz="1050" dirty="0" smtClean="0">
                <a:solidFill>
                  <a:schemeClr val="bg1">
                    <a:lumMod val="65000"/>
                  </a:schemeClr>
                </a:solidFill>
                <a:latin typeface="Raleway" panose="020B0003030101060003" pitchFamily="34" charset="0"/>
              </a:rPr>
              <a:t>COF can </a:t>
            </a:r>
            <a:r>
              <a:rPr lang="es-HN" sz="1050" dirty="0" err="1" smtClean="0">
                <a:solidFill>
                  <a:schemeClr val="bg1">
                    <a:lumMod val="65000"/>
                  </a:schemeClr>
                </a:solidFill>
                <a:latin typeface="Raleway" panose="020B0003030101060003" pitchFamily="34" charset="0"/>
              </a:rPr>
              <a:t>represent</a:t>
            </a:r>
            <a:r>
              <a:rPr lang="es-HN" sz="1050" dirty="0" smtClean="0">
                <a:solidFill>
                  <a:schemeClr val="bg1">
                    <a:lumMod val="65000"/>
                  </a:schemeClr>
                </a:solidFill>
                <a:latin typeface="Raleway" panose="020B0003030101060003" pitchFamily="34" charset="0"/>
              </a:rPr>
              <a:t> </a:t>
            </a:r>
            <a:r>
              <a:rPr lang="es-HN" sz="1050" b="1" i="1" dirty="0" smtClean="0">
                <a:solidFill>
                  <a:schemeClr val="bg1">
                    <a:lumMod val="65000"/>
                  </a:schemeClr>
                </a:solidFill>
                <a:latin typeface="Raleway" panose="020B0003030101060003" pitchFamily="34" charset="0"/>
              </a:rPr>
              <a:t>NO LESS </a:t>
            </a:r>
            <a:r>
              <a:rPr lang="es-HN" sz="1050" b="1" i="1" dirty="0" err="1" smtClean="0">
                <a:solidFill>
                  <a:schemeClr val="bg1">
                    <a:lumMod val="65000"/>
                  </a:schemeClr>
                </a:solidFill>
                <a:latin typeface="Raleway" panose="020B0003030101060003" pitchFamily="34" charset="0"/>
              </a:rPr>
              <a:t>than</a:t>
            </a:r>
            <a:r>
              <a:rPr lang="es-HN" sz="1050" b="1" i="1" dirty="0" smtClean="0">
                <a:solidFill>
                  <a:schemeClr val="bg1">
                    <a:lumMod val="65000"/>
                  </a:schemeClr>
                </a:solidFill>
                <a:latin typeface="Raleway" panose="020B0003030101060003" pitchFamily="34" charset="0"/>
              </a:rPr>
              <a:t> 52.5% </a:t>
            </a:r>
            <a:r>
              <a:rPr lang="es-HN" sz="1050" dirty="0" smtClean="0">
                <a:solidFill>
                  <a:schemeClr val="bg1">
                    <a:lumMod val="65000"/>
                  </a:schemeClr>
                </a:solidFill>
                <a:latin typeface="Raleway" panose="020B0003030101060003" pitchFamily="34" charset="0"/>
              </a:rPr>
              <a:t>of </a:t>
            </a:r>
            <a:r>
              <a:rPr lang="es-HN" sz="1050" dirty="0" err="1" smtClean="0">
                <a:solidFill>
                  <a:schemeClr val="bg1">
                    <a:lumMod val="65000"/>
                  </a:schemeClr>
                </a:solidFill>
                <a:latin typeface="Raleway" panose="020B0003030101060003" pitchFamily="34" charset="0"/>
              </a:rPr>
              <a:t>the</a:t>
            </a:r>
            <a:r>
              <a:rPr lang="es-HN" sz="1050" dirty="0" smtClean="0">
                <a:solidFill>
                  <a:schemeClr val="bg1">
                    <a:lumMod val="65000"/>
                  </a:schemeClr>
                </a:solidFill>
                <a:latin typeface="Raleway" panose="020B0003030101060003" pitchFamily="34" charset="0"/>
              </a:rPr>
              <a:t> total </a:t>
            </a:r>
            <a:r>
              <a:rPr lang="es-HN" sz="1050" dirty="0" err="1" smtClean="0">
                <a:solidFill>
                  <a:schemeClr val="bg1">
                    <a:lumMod val="65000"/>
                  </a:schemeClr>
                </a:solidFill>
                <a:latin typeface="Raleway" panose="020B0003030101060003" pitchFamily="34" charset="0"/>
              </a:rPr>
              <a:t>remaining</a:t>
            </a:r>
            <a:r>
              <a:rPr lang="es-HN" sz="1050" dirty="0" smtClean="0">
                <a:solidFill>
                  <a:schemeClr val="bg1">
                    <a:lumMod val="65000"/>
                  </a:schemeClr>
                </a:solidFill>
                <a:latin typeface="Raleway" panose="020B0003030101060003" pitchFamily="34" charset="0"/>
              </a:rPr>
              <a:t> </a:t>
            </a:r>
            <a:r>
              <a:rPr lang="es-HN" sz="1050" dirty="0" err="1" smtClean="0">
                <a:solidFill>
                  <a:schemeClr val="bg1">
                    <a:lumMod val="65000"/>
                  </a:schemeClr>
                </a:solidFill>
                <a:latin typeface="Raleway" panose="020B0003030101060003" pitchFamily="34" charset="0"/>
              </a:rPr>
              <a:t>funds</a:t>
            </a:r>
            <a:r>
              <a:rPr lang="es-HN" sz="1050" dirty="0" smtClean="0">
                <a:solidFill>
                  <a:schemeClr val="bg1">
                    <a:lumMod val="65000"/>
                  </a:schemeClr>
                </a:solidFill>
                <a:latin typeface="Raleway" panose="020B0003030101060003" pitchFamily="34" charset="0"/>
              </a:rPr>
              <a:t> </a:t>
            </a:r>
            <a:r>
              <a:rPr lang="es-HN" sz="1050" dirty="0" err="1" smtClean="0">
                <a:solidFill>
                  <a:schemeClr val="bg1">
                    <a:lumMod val="65000"/>
                  </a:schemeClr>
                </a:solidFill>
                <a:latin typeface="Raleway" panose="020B0003030101060003" pitchFamily="34" charset="0"/>
              </a:rPr>
              <a:t>for</a:t>
            </a:r>
            <a:r>
              <a:rPr lang="es-HN" sz="1050" dirty="0" smtClean="0">
                <a:solidFill>
                  <a:schemeClr val="bg1">
                    <a:lumMod val="65000"/>
                  </a:schemeClr>
                </a:solidFill>
                <a:latin typeface="Raleway" panose="020B0003030101060003" pitchFamily="34" charset="0"/>
              </a:rPr>
              <a:t> use in </a:t>
            </a:r>
            <a:r>
              <a:rPr lang="es-HN" sz="1050" dirty="0" err="1" smtClean="0">
                <a:solidFill>
                  <a:schemeClr val="bg1">
                    <a:lumMod val="65000"/>
                  </a:schemeClr>
                </a:solidFill>
                <a:latin typeface="Raleway" panose="020B0003030101060003" pitchFamily="34" charset="0"/>
              </a:rPr>
              <a:t>the</a:t>
            </a:r>
            <a:r>
              <a:rPr lang="es-HN" sz="1050" dirty="0" smtClean="0">
                <a:solidFill>
                  <a:schemeClr val="bg1">
                    <a:lumMod val="65000"/>
                  </a:schemeClr>
                </a:solidFill>
                <a:latin typeface="Raleway" panose="020B0003030101060003" pitchFamily="34" charset="0"/>
              </a:rPr>
              <a:t> </a:t>
            </a:r>
            <a:r>
              <a:rPr lang="es-HN" sz="1050" dirty="0" err="1" smtClean="0">
                <a:solidFill>
                  <a:schemeClr val="bg1">
                    <a:lumMod val="65000"/>
                  </a:schemeClr>
                </a:solidFill>
                <a:latin typeface="Raleway" panose="020B0003030101060003" pitchFamily="34" charset="0"/>
              </a:rPr>
              <a:t>model</a:t>
            </a:r>
            <a:r>
              <a:rPr lang="es-HN" sz="1050" dirty="0" smtClean="0">
                <a:solidFill>
                  <a:schemeClr val="bg1">
                    <a:lumMod val="65000"/>
                  </a:schemeClr>
                </a:solidFill>
                <a:latin typeface="Raleway" panose="020B0003030101060003" pitchFamily="34" charset="0"/>
              </a:rPr>
              <a:t>.</a:t>
            </a:r>
            <a:endParaRPr lang="es-HN" sz="1050" dirty="0">
              <a:solidFill>
                <a:schemeClr val="bg1">
                  <a:lumMod val="65000"/>
                </a:schemeClr>
              </a:solidFill>
              <a:latin typeface="Raleway" panose="020B0003030101060003" pitchFamily="34" charset="0"/>
            </a:endParaRPr>
          </a:p>
        </p:txBody>
      </p:sp>
      <p:sp>
        <p:nvSpPr>
          <p:cNvPr id="41" name="TextBox 40"/>
          <p:cNvSpPr txBox="1"/>
          <p:nvPr/>
        </p:nvSpPr>
        <p:spPr>
          <a:xfrm>
            <a:off x="2105506" y="4803998"/>
            <a:ext cx="4680520" cy="253916"/>
          </a:xfrm>
          <a:prstGeom prst="rect">
            <a:avLst/>
          </a:prstGeom>
          <a:noFill/>
        </p:spPr>
        <p:txBody>
          <a:bodyPr wrap="square" rtlCol="0">
            <a:spAutoFit/>
          </a:bodyPr>
          <a:lstStyle/>
          <a:p>
            <a:pPr algn="ctr"/>
            <a:r>
              <a:rPr lang="es-HN" sz="1050" dirty="0" smtClean="0">
                <a:solidFill>
                  <a:schemeClr val="bg1">
                    <a:lumMod val="65000"/>
                  </a:schemeClr>
                </a:solidFill>
                <a:latin typeface="Raleway" panose="020B0003030101060003" pitchFamily="34" charset="0"/>
              </a:rPr>
              <a:t>Role and </a:t>
            </a:r>
            <a:r>
              <a:rPr lang="es-HN" sz="1050" dirty="0" err="1" smtClean="0">
                <a:solidFill>
                  <a:schemeClr val="bg1">
                    <a:lumMod val="65000"/>
                  </a:schemeClr>
                </a:solidFill>
                <a:latin typeface="Raleway" panose="020B0003030101060003" pitchFamily="34" charset="0"/>
              </a:rPr>
              <a:t>Mission</a:t>
            </a:r>
            <a:r>
              <a:rPr lang="es-HN" sz="1050" dirty="0" smtClean="0">
                <a:solidFill>
                  <a:schemeClr val="bg1">
                    <a:lumMod val="65000"/>
                  </a:schemeClr>
                </a:solidFill>
                <a:latin typeface="Raleway" panose="020B0003030101060003" pitchFamily="34" charset="0"/>
              </a:rPr>
              <a:t> and Performance </a:t>
            </a:r>
            <a:r>
              <a:rPr lang="es-HN" sz="1050" dirty="0" err="1" smtClean="0">
                <a:solidFill>
                  <a:schemeClr val="bg1">
                    <a:lumMod val="65000"/>
                  </a:schemeClr>
                </a:solidFill>
                <a:latin typeface="Raleway" panose="020B0003030101060003" pitchFamily="34" charset="0"/>
              </a:rPr>
              <a:t>must</a:t>
            </a:r>
            <a:r>
              <a:rPr lang="es-HN" sz="1050" dirty="0" smtClean="0">
                <a:solidFill>
                  <a:schemeClr val="bg1">
                    <a:lumMod val="65000"/>
                  </a:schemeClr>
                </a:solidFill>
                <a:latin typeface="Raleway" panose="020B0003030101060003" pitchFamily="34" charset="0"/>
              </a:rPr>
              <a:t> be </a:t>
            </a:r>
            <a:r>
              <a:rPr lang="es-HN" sz="1050" dirty="0" err="1" smtClean="0">
                <a:solidFill>
                  <a:schemeClr val="bg1">
                    <a:lumMod val="65000"/>
                  </a:schemeClr>
                </a:solidFill>
                <a:latin typeface="Raleway" panose="020B0003030101060003" pitchFamily="34" charset="0"/>
              </a:rPr>
              <a:t>fairly</a:t>
            </a:r>
            <a:r>
              <a:rPr lang="es-HN" sz="1050" dirty="0" smtClean="0">
                <a:solidFill>
                  <a:schemeClr val="bg1">
                    <a:lumMod val="65000"/>
                  </a:schemeClr>
                </a:solidFill>
                <a:latin typeface="Raleway" panose="020B0003030101060003" pitchFamily="34" charset="0"/>
              </a:rPr>
              <a:t> </a:t>
            </a:r>
            <a:r>
              <a:rPr lang="es-HN" sz="1050" dirty="0" err="1" smtClean="0">
                <a:solidFill>
                  <a:schemeClr val="bg1">
                    <a:lumMod val="65000"/>
                  </a:schemeClr>
                </a:solidFill>
                <a:latin typeface="Raleway" panose="020B0003030101060003" pitchFamily="34" charset="0"/>
              </a:rPr>
              <a:t>balanced</a:t>
            </a:r>
            <a:r>
              <a:rPr lang="es-HN" sz="1050" dirty="0" smtClean="0">
                <a:solidFill>
                  <a:schemeClr val="bg1">
                    <a:lumMod val="65000"/>
                  </a:schemeClr>
                </a:solidFill>
                <a:latin typeface="Raleway" panose="020B0003030101060003" pitchFamily="34" charset="0"/>
              </a:rPr>
              <a:t>.</a:t>
            </a:r>
            <a:endParaRPr lang="es-HN" sz="1050" dirty="0">
              <a:solidFill>
                <a:schemeClr val="bg1">
                  <a:lumMod val="65000"/>
                </a:schemeClr>
              </a:solidFill>
              <a:latin typeface="Raleway" panose="020B0003030101060003" pitchFamily="34" charset="0"/>
            </a:endParaRPr>
          </a:p>
        </p:txBody>
      </p:sp>
      <p:sp>
        <p:nvSpPr>
          <p:cNvPr id="42" name="Text Box 7"/>
          <p:cNvSpPr txBox="1">
            <a:spLocks noChangeArrowheads="1"/>
          </p:cNvSpPr>
          <p:nvPr/>
        </p:nvSpPr>
        <p:spPr bwMode="auto">
          <a:xfrm>
            <a:off x="3707904" y="2067694"/>
            <a:ext cx="1475725" cy="907941"/>
          </a:xfrm>
          <a:prstGeom prst="rect">
            <a:avLst/>
          </a:prstGeom>
          <a:noFill/>
          <a:ln w="9525">
            <a:noFill/>
            <a:miter lim="800000"/>
            <a:headEnd/>
            <a:tailEnd/>
          </a:ln>
        </p:spPr>
        <p:txBody>
          <a:bodyPr wrap="none" lIns="45720" tIns="22860" rIns="45720" bIns="22860">
            <a:spAutoFit/>
          </a:bodyPr>
          <a:lstStyle/>
          <a:p>
            <a:pPr algn="ctr" defTabSz="1088232"/>
            <a:r>
              <a:rPr lang="en-CA" sz="2800" b="1" spc="-150" dirty="0" smtClean="0">
                <a:solidFill>
                  <a:schemeClr val="bg1"/>
                </a:solidFill>
                <a:latin typeface="Raleway" panose="020B0003030101060003" pitchFamily="34" charset="0"/>
              </a:rPr>
              <a:t>COF</a:t>
            </a:r>
            <a:br>
              <a:rPr lang="en-CA" sz="2800" b="1" spc="-150" dirty="0" smtClean="0">
                <a:solidFill>
                  <a:schemeClr val="bg1"/>
                </a:solidFill>
                <a:latin typeface="Raleway" panose="020B0003030101060003" pitchFamily="34" charset="0"/>
              </a:rPr>
            </a:br>
            <a:r>
              <a:rPr lang="en-CA" sz="2800" b="1" spc="-150" dirty="0" smtClean="0">
                <a:solidFill>
                  <a:schemeClr val="bg1"/>
                </a:solidFill>
                <a:latin typeface="Raleway" panose="020B0003030101060003" pitchFamily="34" charset="0"/>
              </a:rPr>
              <a:t>STIPEND</a:t>
            </a:r>
            <a:endParaRPr lang="en-CA" sz="2800" b="1" spc="-150" dirty="0">
              <a:solidFill>
                <a:schemeClr val="bg1"/>
              </a:solidFill>
              <a:latin typeface="Raleway" panose="020B0003030101060003" pitchFamily="34" charset="0"/>
            </a:endParaRPr>
          </a:p>
        </p:txBody>
      </p:sp>
      <p:sp>
        <p:nvSpPr>
          <p:cNvPr id="43" name="Text Box 7"/>
          <p:cNvSpPr txBox="1">
            <a:spLocks noChangeArrowheads="1"/>
          </p:cNvSpPr>
          <p:nvPr/>
        </p:nvSpPr>
        <p:spPr bwMode="auto">
          <a:xfrm>
            <a:off x="4892982" y="3723878"/>
            <a:ext cx="1220847" cy="261610"/>
          </a:xfrm>
          <a:prstGeom prst="rect">
            <a:avLst/>
          </a:prstGeom>
          <a:noFill/>
          <a:ln w="9525">
            <a:noFill/>
            <a:miter lim="800000"/>
            <a:headEnd/>
            <a:tailEnd/>
          </a:ln>
        </p:spPr>
        <p:txBody>
          <a:bodyPr wrap="none" lIns="45720" tIns="22860" rIns="45720" bIns="22860">
            <a:spAutoFit/>
          </a:bodyPr>
          <a:lstStyle/>
          <a:p>
            <a:pPr algn="l" defTabSz="1088232"/>
            <a:r>
              <a:rPr lang="en-CA" sz="1400" b="1" spc="-150" dirty="0" smtClean="0">
                <a:solidFill>
                  <a:schemeClr val="bg1"/>
                </a:solidFill>
                <a:latin typeface="Raleway" panose="020B0003030101060003" pitchFamily="34" charset="0"/>
              </a:rPr>
              <a:t>PERFORMANCE</a:t>
            </a:r>
            <a:endParaRPr lang="en-CA" sz="1100" b="1" spc="-150" dirty="0">
              <a:solidFill>
                <a:schemeClr val="bg1"/>
              </a:solidFill>
              <a:latin typeface="Raleway" panose="020B0003030101060003" pitchFamily="34" charset="0"/>
            </a:endParaRPr>
          </a:p>
        </p:txBody>
      </p:sp>
      <p:sp>
        <p:nvSpPr>
          <p:cNvPr id="44" name="Text Box 7"/>
          <p:cNvSpPr txBox="1">
            <a:spLocks noChangeArrowheads="1"/>
          </p:cNvSpPr>
          <p:nvPr/>
        </p:nvSpPr>
        <p:spPr bwMode="auto">
          <a:xfrm>
            <a:off x="2907856" y="3500983"/>
            <a:ext cx="1025281" cy="661720"/>
          </a:xfrm>
          <a:prstGeom prst="rect">
            <a:avLst/>
          </a:prstGeom>
          <a:noFill/>
          <a:ln w="9525">
            <a:noFill/>
            <a:miter lim="800000"/>
            <a:headEnd/>
            <a:tailEnd/>
          </a:ln>
        </p:spPr>
        <p:txBody>
          <a:bodyPr wrap="none" lIns="45720" tIns="22860" rIns="45720" bIns="22860">
            <a:spAutoFit/>
          </a:bodyPr>
          <a:lstStyle/>
          <a:p>
            <a:pPr algn="l" defTabSz="1088232"/>
            <a:r>
              <a:rPr lang="en-CA" sz="2000" b="1" spc="-150" dirty="0" smtClean="0">
                <a:solidFill>
                  <a:schemeClr val="bg1"/>
                </a:solidFill>
                <a:latin typeface="Raleway" panose="020B0003030101060003" pitchFamily="34" charset="0"/>
              </a:rPr>
              <a:t>ROLE &amp;</a:t>
            </a:r>
            <a:br>
              <a:rPr lang="en-CA" sz="2000" b="1" spc="-150" dirty="0" smtClean="0">
                <a:solidFill>
                  <a:schemeClr val="bg1"/>
                </a:solidFill>
                <a:latin typeface="Raleway" panose="020B0003030101060003" pitchFamily="34" charset="0"/>
              </a:rPr>
            </a:br>
            <a:r>
              <a:rPr lang="en-CA" sz="2000" b="1" spc="-150" dirty="0" smtClean="0">
                <a:solidFill>
                  <a:schemeClr val="bg1"/>
                </a:solidFill>
                <a:latin typeface="Raleway" panose="020B0003030101060003" pitchFamily="34" charset="0"/>
              </a:rPr>
              <a:t>MISSION</a:t>
            </a:r>
            <a:endParaRPr lang="en-CA" sz="2000" b="1" spc="-150" dirty="0">
              <a:solidFill>
                <a:schemeClr val="bg1"/>
              </a:solidFill>
              <a:latin typeface="Raleway" panose="020B0003030101060003" pitchFamily="34" charset="0"/>
            </a:endParaRPr>
          </a:p>
        </p:txBody>
      </p:sp>
    </p:spTree>
    <p:extLst>
      <p:ext uri="{BB962C8B-B14F-4D97-AF65-F5344CB8AC3E}">
        <p14:creationId xmlns:p14="http://schemas.microsoft.com/office/powerpoint/2010/main" val="112098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1000"/>
                                        <p:tgtEl>
                                          <p:spTgt spid="5"/>
                                        </p:tgtEl>
                                      </p:cBhvr>
                                    </p:animEffect>
                                    <p:set>
                                      <p:cBhvr>
                                        <p:cTn id="15" dur="1" fill="hold">
                                          <p:stCondLst>
                                            <p:cond delay="999"/>
                                          </p:stCondLst>
                                        </p:cTn>
                                        <p:tgtEl>
                                          <p:spTgt spid="5"/>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000"/>
                                        <p:tgtEl>
                                          <p:spTgt spid="26"/>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500"/>
                                        <p:tgtEl>
                                          <p:spTgt spid="4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 grpId="0" animBg="1"/>
      <p:bldP spid="26" grpId="0" animBg="1"/>
      <p:bldP spid="27" grpId="0" animBg="1"/>
      <p:bldP spid="29" grpId="0" animBg="1"/>
      <p:bldP spid="38" grpId="0"/>
      <p:bldP spid="41" grpId="0"/>
      <p:bldP spid="42"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grpSp>
        <p:nvGrpSpPr>
          <p:cNvPr id="3" name="Group 2"/>
          <p:cNvGrpSpPr/>
          <p:nvPr/>
        </p:nvGrpSpPr>
        <p:grpSpPr>
          <a:xfrm>
            <a:off x="639244" y="3417839"/>
            <a:ext cx="2708620" cy="791785"/>
            <a:chOff x="755576" y="4780480"/>
            <a:chExt cx="2708620" cy="1055715"/>
          </a:xfrm>
        </p:grpSpPr>
        <p:sp>
          <p:nvSpPr>
            <p:cNvPr id="5" name="Text Box 7"/>
            <p:cNvSpPr txBox="1">
              <a:spLocks noChangeArrowheads="1"/>
            </p:cNvSpPr>
            <p:nvPr/>
          </p:nvSpPr>
          <p:spPr bwMode="auto">
            <a:xfrm>
              <a:off x="795854" y="4780480"/>
              <a:ext cx="566822" cy="348814"/>
            </a:xfrm>
            <a:prstGeom prst="rect">
              <a:avLst/>
            </a:prstGeom>
            <a:noFill/>
            <a:ln w="9525">
              <a:noFill/>
              <a:miter lim="800000"/>
              <a:headEnd/>
              <a:tailEnd/>
            </a:ln>
          </p:spPr>
          <p:txBody>
            <a:bodyPr wrap="none" lIns="45720" tIns="22860" rIns="45720" bIns="22860" anchor="ctr">
              <a:spAutoFit/>
            </a:bodyPr>
            <a:lstStyle/>
            <a:p>
              <a:pPr algn="l" defTabSz="1088232"/>
              <a:r>
                <a:rPr lang="en-CA" sz="1400" dirty="0" smtClean="0">
                  <a:solidFill>
                    <a:schemeClr val="bg1"/>
                  </a:solidFill>
                  <a:latin typeface="Raleway" panose="020B0003030101060003" pitchFamily="34" charset="0"/>
                </a:rPr>
                <a:t>NEXT</a:t>
              </a:r>
              <a:endParaRPr lang="en-CA" sz="1400" dirty="0">
                <a:solidFill>
                  <a:schemeClr val="bg1"/>
                </a:solidFill>
                <a:latin typeface="Raleway" panose="020B0003030101060003" pitchFamily="34" charset="0"/>
              </a:endParaRPr>
            </a:p>
          </p:txBody>
        </p:sp>
        <p:sp>
          <p:nvSpPr>
            <p:cNvPr id="6" name="Text Box 10"/>
            <p:cNvSpPr txBox="1">
              <a:spLocks noChangeArrowheads="1"/>
            </p:cNvSpPr>
            <p:nvPr/>
          </p:nvSpPr>
          <p:spPr bwMode="auto">
            <a:xfrm>
              <a:off x="780203" y="5559196"/>
              <a:ext cx="2683993" cy="276999"/>
            </a:xfrm>
            <a:prstGeom prst="rect">
              <a:avLst/>
            </a:prstGeom>
            <a:noFill/>
            <a:ln w="9525">
              <a:noFill/>
              <a:miter lim="800000"/>
              <a:headEnd/>
              <a:tailEnd/>
            </a:ln>
          </p:spPr>
          <p:txBody>
            <a:bodyPr wrap="square" lIns="45720" tIns="22860" rIns="45720" bIns="22860">
              <a:spAutoFit/>
            </a:bodyPr>
            <a:lstStyle/>
            <a:p>
              <a:pPr defTabSz="1088232"/>
              <a:r>
                <a:rPr lang="en-US" sz="1050" dirty="0" smtClean="0">
                  <a:solidFill>
                    <a:schemeClr val="bg1"/>
                  </a:solidFill>
                  <a:latin typeface="Raleway" panose="020B0003030101060003" pitchFamily="34" charset="0"/>
                  <a:cs typeface="Calibri" pitchFamily="34" charset="0"/>
                </a:rPr>
                <a:t>Number of credits at $X price per credit</a:t>
              </a:r>
            </a:p>
          </p:txBody>
        </p:sp>
        <p:sp>
          <p:nvSpPr>
            <p:cNvPr id="7" name="Text Box 7"/>
            <p:cNvSpPr txBox="1">
              <a:spLocks noChangeArrowheads="1"/>
            </p:cNvSpPr>
            <p:nvPr/>
          </p:nvSpPr>
          <p:spPr bwMode="auto">
            <a:xfrm>
              <a:off x="755576" y="4971226"/>
              <a:ext cx="1865254" cy="553998"/>
            </a:xfrm>
            <a:prstGeom prst="rect">
              <a:avLst/>
            </a:prstGeom>
            <a:noFill/>
            <a:ln w="9525">
              <a:noFill/>
              <a:miter lim="800000"/>
              <a:headEnd/>
              <a:tailEnd/>
            </a:ln>
          </p:spPr>
          <p:txBody>
            <a:bodyPr wrap="none" lIns="45720" tIns="22860" rIns="45720" bIns="22860">
              <a:spAutoFit/>
            </a:bodyPr>
            <a:lstStyle/>
            <a:p>
              <a:pPr algn="l" defTabSz="1088232"/>
              <a:r>
                <a:rPr lang="en-CA" sz="2400" b="1" spc="-150" dirty="0" smtClean="0">
                  <a:solidFill>
                    <a:schemeClr val="bg1"/>
                  </a:solidFill>
                  <a:latin typeface="Raleway" panose="020B0003030101060003" pitchFamily="34" charset="0"/>
                </a:rPr>
                <a:t>COF STIPEND</a:t>
              </a:r>
              <a:endParaRPr lang="en-CA" sz="2400" b="1" spc="-150" dirty="0">
                <a:solidFill>
                  <a:schemeClr val="bg1"/>
                </a:solidFill>
                <a:latin typeface="Raleway" panose="020B0003030101060003" pitchFamily="34" charset="0"/>
              </a:endParaRPr>
            </a:p>
          </p:txBody>
        </p:sp>
      </p:grp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colorTemperature colorTemp="11500"/>
                    </a14:imgEffect>
                    <a14:imgEffect>
                      <a14:saturation sat="4000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647615" y="1298558"/>
            <a:ext cx="1908161" cy="1908161"/>
          </a:xfrm>
          <a:prstGeom prst="rect">
            <a:avLst/>
          </a:prstGeom>
        </p:spPr>
      </p:pic>
    </p:spTree>
    <p:extLst>
      <p:ext uri="{BB962C8B-B14F-4D97-AF65-F5344CB8AC3E}">
        <p14:creationId xmlns:p14="http://schemas.microsoft.com/office/powerpoint/2010/main" val="767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2458365"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COF STIPEND</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271516"/>
            <a:ext cx="6724988" cy="323165"/>
          </a:xfrm>
          <a:prstGeom prst="rect">
            <a:avLst/>
          </a:prstGeom>
          <a:noFill/>
          <a:ln w="9525">
            <a:noFill/>
            <a:miter lim="800000"/>
            <a:headEnd/>
            <a:tailEnd/>
          </a:ln>
        </p:spPr>
        <p:txBody>
          <a:bodyPr wrap="square" lIns="45720" tIns="22860" rIns="45720" bIns="22860" anchor="ctr">
            <a:spAutoFit/>
          </a:bodyPr>
          <a:lstStyle/>
          <a:p>
            <a:pPr algn="l" defTabSz="1088232"/>
            <a:r>
              <a:rPr lang="en-CA" dirty="0" smtClean="0">
                <a:solidFill>
                  <a:schemeClr val="bg1">
                    <a:lumMod val="65000"/>
                  </a:schemeClr>
                </a:solidFill>
                <a:latin typeface="Raleway" panose="020B0003030101060003" pitchFamily="34" charset="0"/>
              </a:rPr>
              <a:t>Applies to Colorado Resident Undergraduate Students only.</a:t>
            </a:r>
            <a:endParaRPr lang="en-CA"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07</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sp>
        <p:nvSpPr>
          <p:cNvPr id="12" name="Oval 11"/>
          <p:cNvSpPr/>
          <p:nvPr/>
        </p:nvSpPr>
        <p:spPr>
          <a:xfrm>
            <a:off x="1259632" y="2143594"/>
            <a:ext cx="2147123" cy="2173879"/>
          </a:xfrm>
          <a:prstGeom prst="ellipse">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p:txBody>
      </p:sp>
      <p:sp>
        <p:nvSpPr>
          <p:cNvPr id="13" name="Text Box 7"/>
          <p:cNvSpPr txBox="1">
            <a:spLocks noChangeArrowheads="1"/>
          </p:cNvSpPr>
          <p:nvPr/>
        </p:nvSpPr>
        <p:spPr bwMode="auto">
          <a:xfrm>
            <a:off x="3779912" y="2437313"/>
            <a:ext cx="4738637" cy="815608"/>
          </a:xfrm>
          <a:prstGeom prst="rect">
            <a:avLst/>
          </a:prstGeom>
          <a:noFill/>
          <a:ln w="9525">
            <a:noFill/>
            <a:miter lim="800000"/>
            <a:headEnd/>
            <a:tailEnd/>
          </a:ln>
        </p:spPr>
        <p:txBody>
          <a:bodyPr wrap="square" lIns="45720" tIns="22860" rIns="45720" bIns="22860">
            <a:spAutoFit/>
          </a:bodyPr>
          <a:lstStyle/>
          <a:p>
            <a:pPr algn="l" defTabSz="1088232"/>
            <a:r>
              <a:rPr lang="en-CA" spc="-150" dirty="0" smtClean="0">
                <a:solidFill>
                  <a:srgbClr val="45C1A4"/>
                </a:solidFill>
                <a:latin typeface="Raleway" panose="020B0003030101060003" pitchFamily="34" charset="0"/>
              </a:rPr>
              <a:t>COF stipend is </a:t>
            </a:r>
            <a:r>
              <a:rPr lang="en-CA" spc="-150" dirty="0">
                <a:solidFill>
                  <a:srgbClr val="45C1A4"/>
                </a:solidFill>
                <a:latin typeface="Raleway" panose="020B0003030101060003" pitchFamily="34" charset="0"/>
              </a:rPr>
              <a:t>c</a:t>
            </a:r>
            <a:r>
              <a:rPr lang="en-CA" spc="-150" dirty="0" smtClean="0">
                <a:solidFill>
                  <a:srgbClr val="45C1A4"/>
                </a:solidFill>
                <a:latin typeface="Raleway" panose="020B0003030101060003" pitchFamily="34" charset="0"/>
              </a:rPr>
              <a:t>alculated as the number of credits at X dollars per credit.</a:t>
            </a:r>
          </a:p>
          <a:p>
            <a:pPr algn="l" defTabSz="1088232"/>
            <a:endParaRPr lang="en-CA" sz="1400" spc="-150" dirty="0">
              <a:solidFill>
                <a:schemeClr val="bg1">
                  <a:lumMod val="65000"/>
                </a:schemeClr>
              </a:solidFill>
              <a:latin typeface="Raleway" panose="020B0003030101060003" pitchFamily="34" charset="0"/>
            </a:endParaRPr>
          </a:p>
        </p:txBody>
      </p:sp>
      <p:sp>
        <p:nvSpPr>
          <p:cNvPr id="59" name="Text Box 7"/>
          <p:cNvSpPr txBox="1">
            <a:spLocks noChangeArrowheads="1"/>
          </p:cNvSpPr>
          <p:nvPr/>
        </p:nvSpPr>
        <p:spPr bwMode="auto">
          <a:xfrm>
            <a:off x="1595330" y="2776562"/>
            <a:ext cx="1475725" cy="907941"/>
          </a:xfrm>
          <a:prstGeom prst="rect">
            <a:avLst/>
          </a:prstGeom>
          <a:noFill/>
          <a:ln w="9525">
            <a:noFill/>
            <a:miter lim="800000"/>
            <a:headEnd/>
            <a:tailEnd/>
          </a:ln>
        </p:spPr>
        <p:txBody>
          <a:bodyPr wrap="none" lIns="45720" tIns="22860" rIns="45720" bIns="22860">
            <a:spAutoFit/>
          </a:bodyPr>
          <a:lstStyle/>
          <a:p>
            <a:pPr algn="ctr" defTabSz="1088232"/>
            <a:r>
              <a:rPr lang="en-CA" sz="2800" b="1" spc="-150" dirty="0" smtClean="0">
                <a:solidFill>
                  <a:schemeClr val="bg1"/>
                </a:solidFill>
                <a:latin typeface="Raleway" panose="020B0003030101060003" pitchFamily="34" charset="0"/>
              </a:rPr>
              <a:t>COF</a:t>
            </a:r>
          </a:p>
          <a:p>
            <a:pPr algn="ctr" defTabSz="1088232"/>
            <a:r>
              <a:rPr lang="en-CA" sz="2800" b="1" spc="-150" dirty="0" smtClean="0">
                <a:solidFill>
                  <a:schemeClr val="bg1"/>
                </a:solidFill>
                <a:latin typeface="Raleway" panose="020B0003030101060003" pitchFamily="34" charset="0"/>
              </a:rPr>
              <a:t>STIPEND</a:t>
            </a:r>
            <a:endParaRPr lang="en-CA" sz="2800" b="1" spc="-150" dirty="0">
              <a:solidFill>
                <a:schemeClr val="bg1"/>
              </a:solidFill>
              <a:latin typeface="Raleway" panose="020B0003030101060003" pitchFamily="34" charset="0"/>
            </a:endParaRPr>
          </a:p>
        </p:txBody>
      </p:sp>
    </p:spTree>
    <p:extLst>
      <p:ext uri="{BB962C8B-B14F-4D97-AF65-F5344CB8AC3E}">
        <p14:creationId xmlns:p14="http://schemas.microsoft.com/office/powerpoint/2010/main" val="110678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12" grpId="0" animBg="1"/>
      <p:bldP spid="13"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grpSp>
        <p:nvGrpSpPr>
          <p:cNvPr id="3" name="Group 2"/>
          <p:cNvGrpSpPr/>
          <p:nvPr/>
        </p:nvGrpSpPr>
        <p:grpSpPr>
          <a:xfrm>
            <a:off x="639244" y="3417839"/>
            <a:ext cx="2708620" cy="791785"/>
            <a:chOff x="755576" y="4780480"/>
            <a:chExt cx="2708620" cy="1055715"/>
          </a:xfrm>
        </p:grpSpPr>
        <p:sp>
          <p:nvSpPr>
            <p:cNvPr id="5" name="Text Box 7"/>
            <p:cNvSpPr txBox="1">
              <a:spLocks noChangeArrowheads="1"/>
            </p:cNvSpPr>
            <p:nvPr/>
          </p:nvSpPr>
          <p:spPr bwMode="auto">
            <a:xfrm>
              <a:off x="795854" y="4780480"/>
              <a:ext cx="566822" cy="348814"/>
            </a:xfrm>
            <a:prstGeom prst="rect">
              <a:avLst/>
            </a:prstGeom>
            <a:noFill/>
            <a:ln w="9525">
              <a:noFill/>
              <a:miter lim="800000"/>
              <a:headEnd/>
              <a:tailEnd/>
            </a:ln>
          </p:spPr>
          <p:txBody>
            <a:bodyPr wrap="none" lIns="45720" tIns="22860" rIns="45720" bIns="22860" anchor="ctr">
              <a:spAutoFit/>
            </a:bodyPr>
            <a:lstStyle/>
            <a:p>
              <a:pPr algn="l" defTabSz="1088232"/>
              <a:r>
                <a:rPr lang="en-CA" sz="1400" dirty="0" smtClean="0">
                  <a:solidFill>
                    <a:schemeClr val="bg1"/>
                  </a:solidFill>
                  <a:latin typeface="Raleway" panose="020B0003030101060003" pitchFamily="34" charset="0"/>
                </a:rPr>
                <a:t>NEXT</a:t>
              </a:r>
              <a:endParaRPr lang="en-CA" sz="1400" dirty="0">
                <a:solidFill>
                  <a:schemeClr val="bg1"/>
                </a:solidFill>
                <a:latin typeface="Raleway" panose="020B0003030101060003" pitchFamily="34" charset="0"/>
              </a:endParaRPr>
            </a:p>
          </p:txBody>
        </p:sp>
        <p:sp>
          <p:nvSpPr>
            <p:cNvPr id="6" name="Text Box 10"/>
            <p:cNvSpPr txBox="1">
              <a:spLocks noChangeArrowheads="1"/>
            </p:cNvSpPr>
            <p:nvPr/>
          </p:nvSpPr>
          <p:spPr bwMode="auto">
            <a:xfrm>
              <a:off x="780203" y="5559196"/>
              <a:ext cx="2683993" cy="276999"/>
            </a:xfrm>
            <a:prstGeom prst="rect">
              <a:avLst/>
            </a:prstGeom>
            <a:noFill/>
            <a:ln w="9525">
              <a:noFill/>
              <a:miter lim="800000"/>
              <a:headEnd/>
              <a:tailEnd/>
            </a:ln>
          </p:spPr>
          <p:txBody>
            <a:bodyPr wrap="square" lIns="45720" tIns="22860" rIns="45720" bIns="22860">
              <a:spAutoFit/>
            </a:bodyPr>
            <a:lstStyle/>
            <a:p>
              <a:pPr defTabSz="1088232"/>
              <a:r>
                <a:rPr lang="en-US" sz="1050" dirty="0" smtClean="0">
                  <a:solidFill>
                    <a:schemeClr val="bg1"/>
                  </a:solidFill>
                  <a:latin typeface="Raleway" panose="020B0003030101060003" pitchFamily="34" charset="0"/>
                  <a:cs typeface="Calibri" pitchFamily="34" charset="0"/>
                </a:rPr>
                <a:t>Pell, Mission Differentiation, Point System</a:t>
              </a:r>
            </a:p>
          </p:txBody>
        </p:sp>
        <p:sp>
          <p:nvSpPr>
            <p:cNvPr id="7" name="Text Box 7"/>
            <p:cNvSpPr txBox="1">
              <a:spLocks noChangeArrowheads="1"/>
            </p:cNvSpPr>
            <p:nvPr/>
          </p:nvSpPr>
          <p:spPr bwMode="auto">
            <a:xfrm>
              <a:off x="755576" y="4971226"/>
              <a:ext cx="2679580" cy="553998"/>
            </a:xfrm>
            <a:prstGeom prst="rect">
              <a:avLst/>
            </a:prstGeom>
            <a:noFill/>
            <a:ln w="9525">
              <a:noFill/>
              <a:miter lim="800000"/>
              <a:headEnd/>
              <a:tailEnd/>
            </a:ln>
          </p:spPr>
          <p:txBody>
            <a:bodyPr wrap="none" lIns="45720" tIns="22860" rIns="45720" bIns="22860">
              <a:spAutoFit/>
            </a:bodyPr>
            <a:lstStyle/>
            <a:p>
              <a:pPr algn="l" defTabSz="1088232"/>
              <a:r>
                <a:rPr lang="en-CA" sz="2400" b="1" spc="-150" dirty="0" smtClean="0">
                  <a:solidFill>
                    <a:schemeClr val="bg1"/>
                  </a:solidFill>
                  <a:latin typeface="Raleway" panose="020B0003030101060003" pitchFamily="34" charset="0"/>
                </a:rPr>
                <a:t>ROLE AND MISSION</a:t>
              </a:r>
              <a:endParaRPr lang="en-CA" sz="2400" b="1" spc="-150" dirty="0">
                <a:solidFill>
                  <a:schemeClr val="bg1"/>
                </a:solidFill>
                <a:latin typeface="Raleway" panose="020B0003030101060003" pitchFamily="34" charset="0"/>
              </a:endParaRPr>
            </a:p>
          </p:txBody>
        </p:sp>
      </p:grpSp>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679522" y="1157511"/>
            <a:ext cx="2003121" cy="2003121"/>
          </a:xfrm>
          <a:prstGeom prst="rect">
            <a:avLst/>
          </a:prstGeom>
        </p:spPr>
      </p:pic>
    </p:spTree>
    <p:extLst>
      <p:ext uri="{BB962C8B-B14F-4D97-AF65-F5344CB8AC3E}">
        <p14:creationId xmlns:p14="http://schemas.microsoft.com/office/powerpoint/2010/main" val="167017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
          <p:cNvSpPr txBox="1">
            <a:spLocks noChangeArrowheads="1"/>
          </p:cNvSpPr>
          <p:nvPr/>
        </p:nvSpPr>
        <p:spPr bwMode="auto">
          <a:xfrm>
            <a:off x="1087774" y="519522"/>
            <a:ext cx="3532377" cy="523220"/>
          </a:xfrm>
          <a:prstGeom prst="rect">
            <a:avLst/>
          </a:prstGeom>
          <a:noFill/>
          <a:ln w="9525">
            <a:noFill/>
            <a:miter lim="800000"/>
            <a:headEnd/>
            <a:tailEnd/>
          </a:ln>
        </p:spPr>
        <p:txBody>
          <a:bodyPr wrap="none" lIns="45720" tIns="22860" rIns="45720" bIns="22860">
            <a:spAutoFit/>
          </a:bodyPr>
          <a:lstStyle/>
          <a:p>
            <a:pPr algn="l" defTabSz="1088232"/>
            <a:r>
              <a:rPr lang="en-CA" sz="3100" spc="-150" dirty="0" smtClean="0">
                <a:solidFill>
                  <a:schemeClr val="tx1">
                    <a:lumMod val="50000"/>
                    <a:lumOff val="50000"/>
                  </a:schemeClr>
                </a:solidFill>
                <a:latin typeface="Raleway" panose="020B0003030101060003" pitchFamily="34" charset="0"/>
              </a:rPr>
              <a:t>ROLE AND MISSION</a:t>
            </a:r>
            <a:endParaRPr lang="en-CA" sz="3100" spc="-150" dirty="0">
              <a:solidFill>
                <a:schemeClr val="tx1">
                  <a:lumMod val="50000"/>
                  <a:lumOff val="50000"/>
                </a:schemeClr>
              </a:solidFill>
              <a:latin typeface="Raleway" panose="020B0003030101060003" pitchFamily="34" charset="0"/>
            </a:endParaRPr>
          </a:p>
        </p:txBody>
      </p:sp>
      <p:sp>
        <p:nvSpPr>
          <p:cNvPr id="28" name="Text Box 7"/>
          <p:cNvSpPr txBox="1">
            <a:spLocks noChangeArrowheads="1"/>
          </p:cNvSpPr>
          <p:nvPr/>
        </p:nvSpPr>
        <p:spPr bwMode="auto">
          <a:xfrm>
            <a:off x="1087373" y="1040685"/>
            <a:ext cx="6724988" cy="784830"/>
          </a:xfrm>
          <a:prstGeom prst="rect">
            <a:avLst/>
          </a:prstGeom>
          <a:noFill/>
          <a:ln w="9525">
            <a:noFill/>
            <a:miter lim="800000"/>
            <a:headEnd/>
            <a:tailEnd/>
          </a:ln>
        </p:spPr>
        <p:txBody>
          <a:bodyPr wrap="square" lIns="45720" tIns="22860" rIns="45720" bIns="22860" anchor="ctr">
            <a:spAutoFit/>
          </a:bodyPr>
          <a:lstStyle/>
          <a:p>
            <a:pPr algn="l" defTabSz="1088232"/>
            <a:r>
              <a:rPr lang="en-CA" sz="1600" dirty="0" smtClean="0">
                <a:solidFill>
                  <a:schemeClr val="bg1">
                    <a:lumMod val="65000"/>
                  </a:schemeClr>
                </a:solidFill>
                <a:latin typeface="Raleway" panose="020B0003030101060003" pitchFamily="34" charset="0"/>
              </a:rPr>
              <a:t>All factors are </a:t>
            </a:r>
            <a:r>
              <a:rPr lang="en-CA" sz="1600" b="1" dirty="0" smtClean="0">
                <a:solidFill>
                  <a:srgbClr val="45C1A4"/>
                </a:solidFill>
                <a:latin typeface="Raleway" panose="020B0003030101060003" pitchFamily="34" charset="0"/>
              </a:rPr>
              <a:t>assessed</a:t>
            </a:r>
            <a:r>
              <a:rPr lang="en-CA" sz="1600" dirty="0" smtClean="0">
                <a:solidFill>
                  <a:schemeClr val="bg1">
                    <a:lumMod val="65000"/>
                  </a:schemeClr>
                </a:solidFill>
                <a:latin typeface="Raleway" panose="020B0003030101060003" pitchFamily="34" charset="0"/>
              </a:rPr>
              <a:t> for </a:t>
            </a:r>
            <a:r>
              <a:rPr lang="en-CA" sz="1600" b="1" dirty="0" smtClean="0">
                <a:solidFill>
                  <a:srgbClr val="0E7FB7"/>
                </a:solidFill>
                <a:latin typeface="Raleway" panose="020B0003030101060003" pitchFamily="34" charset="0"/>
              </a:rPr>
              <a:t>each institution</a:t>
            </a:r>
            <a:r>
              <a:rPr lang="en-CA" sz="1600" dirty="0" smtClean="0">
                <a:solidFill>
                  <a:schemeClr val="bg1">
                    <a:lumMod val="65000"/>
                  </a:schemeClr>
                </a:solidFill>
                <a:latin typeface="Raleway" panose="020B0003030101060003" pitchFamily="34" charset="0"/>
              </a:rPr>
              <a:t>. Factors are </a:t>
            </a:r>
            <a:r>
              <a:rPr lang="en-CA" sz="1600" b="1" dirty="0" smtClean="0">
                <a:solidFill>
                  <a:srgbClr val="45C1A4"/>
                </a:solidFill>
                <a:latin typeface="Raleway" panose="020B0003030101060003" pitchFamily="34" charset="0"/>
              </a:rPr>
              <a:t>weighted</a:t>
            </a:r>
            <a:r>
              <a:rPr lang="en-CA" sz="1600" dirty="0" smtClean="0">
                <a:solidFill>
                  <a:schemeClr val="bg1">
                    <a:lumMod val="65000"/>
                  </a:schemeClr>
                </a:solidFill>
                <a:latin typeface="Raleway" panose="020B0003030101060003" pitchFamily="34" charset="0"/>
              </a:rPr>
              <a:t> by </a:t>
            </a:r>
            <a:r>
              <a:rPr lang="en-CA" sz="1600" b="1" dirty="0" smtClean="0">
                <a:solidFill>
                  <a:srgbClr val="0E7FB7"/>
                </a:solidFill>
                <a:latin typeface="Raleway" panose="020B0003030101060003" pitchFamily="34" charset="0"/>
              </a:rPr>
              <a:t>groups of generally similar institutions </a:t>
            </a:r>
            <a:r>
              <a:rPr lang="en-CA" sz="1600" dirty="0" smtClean="0">
                <a:solidFill>
                  <a:schemeClr val="bg1">
                    <a:lumMod val="65000"/>
                  </a:schemeClr>
                </a:solidFill>
                <a:latin typeface="Raleway" panose="020B0003030101060003" pitchFamily="34" charset="0"/>
              </a:rPr>
              <a:t>with generally similar role and mission. Funds are </a:t>
            </a:r>
            <a:r>
              <a:rPr lang="en-CA" sz="1600" b="1" dirty="0" smtClean="0">
                <a:solidFill>
                  <a:srgbClr val="45C1A4"/>
                </a:solidFill>
                <a:latin typeface="Raleway" panose="020B0003030101060003" pitchFamily="34" charset="0"/>
              </a:rPr>
              <a:t>allocated</a:t>
            </a:r>
            <a:r>
              <a:rPr lang="en-CA" sz="1600" dirty="0" smtClean="0">
                <a:solidFill>
                  <a:schemeClr val="bg1">
                    <a:lumMod val="65000"/>
                  </a:schemeClr>
                </a:solidFill>
                <a:latin typeface="Raleway" panose="020B0003030101060003" pitchFamily="34" charset="0"/>
              </a:rPr>
              <a:t> to </a:t>
            </a:r>
            <a:r>
              <a:rPr lang="en-CA" sz="1600" b="1" dirty="0" smtClean="0">
                <a:solidFill>
                  <a:srgbClr val="0E7FB7"/>
                </a:solidFill>
                <a:latin typeface="Raleway" panose="020B0003030101060003" pitchFamily="34" charset="0"/>
              </a:rPr>
              <a:t>governing boards</a:t>
            </a:r>
            <a:r>
              <a:rPr lang="en-CA" sz="1600" dirty="0" smtClean="0">
                <a:solidFill>
                  <a:schemeClr val="bg1">
                    <a:lumMod val="65000"/>
                  </a:schemeClr>
                </a:solidFill>
                <a:latin typeface="Raleway" panose="020B0003030101060003" pitchFamily="34" charset="0"/>
              </a:rPr>
              <a:t>.</a:t>
            </a:r>
            <a:endParaRPr lang="en-CA" sz="1600" b="1" dirty="0">
              <a:solidFill>
                <a:srgbClr val="45C1A4"/>
              </a:solidFill>
              <a:latin typeface="Raleway" panose="020B0003030101060003" pitchFamily="34" charset="0"/>
            </a:endParaRPr>
          </a:p>
        </p:txBody>
      </p:sp>
      <p:sp>
        <p:nvSpPr>
          <p:cNvPr id="78" name="Flowchart: Off-page Connector 77"/>
          <p:cNvSpPr/>
          <p:nvPr/>
        </p:nvSpPr>
        <p:spPr>
          <a:xfrm>
            <a:off x="8518549" y="141481"/>
            <a:ext cx="379264" cy="223298"/>
          </a:xfrm>
          <a:prstGeom prst="flowChartOffpageConnector">
            <a:avLst/>
          </a:prstGeom>
          <a:solidFill>
            <a:srgbClr val="A6CE3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HN" sz="1200" b="1" dirty="0" smtClean="0"/>
              <a:t>09</a:t>
            </a:r>
            <a:endParaRPr lang="en-US" sz="1200" b="1" dirty="0"/>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239" y="4695986"/>
            <a:ext cx="697924" cy="252028"/>
          </a:xfrm>
          <a:prstGeom prst="rect">
            <a:avLst/>
          </a:prstGeom>
        </p:spPr>
      </p:pic>
      <p:grpSp>
        <p:nvGrpSpPr>
          <p:cNvPr id="10" name="Group 9"/>
          <p:cNvGrpSpPr/>
          <p:nvPr/>
        </p:nvGrpSpPr>
        <p:grpSpPr>
          <a:xfrm>
            <a:off x="1143848" y="1871681"/>
            <a:ext cx="1077073" cy="1309244"/>
            <a:chOff x="1087371" y="2167033"/>
            <a:chExt cx="1396800" cy="1745658"/>
          </a:xfrm>
        </p:grpSpPr>
        <p:grpSp>
          <p:nvGrpSpPr>
            <p:cNvPr id="11" name="Group 10"/>
            <p:cNvGrpSpPr/>
            <p:nvPr/>
          </p:nvGrpSpPr>
          <p:grpSpPr>
            <a:xfrm>
              <a:off x="1087371" y="2167033"/>
              <a:ext cx="1396800" cy="1434228"/>
              <a:chOff x="1087371" y="2167033"/>
              <a:chExt cx="1396800" cy="1434228"/>
            </a:xfrm>
          </p:grpSpPr>
          <p:sp>
            <p:nvSpPr>
              <p:cNvPr id="17" name="Oval 16"/>
              <p:cNvSpPr/>
              <p:nvPr/>
            </p:nvSpPr>
            <p:spPr>
              <a:xfrm>
                <a:off x="1087774" y="2204864"/>
                <a:ext cx="1396397" cy="139639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8" name="Oval 17"/>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
                </a:r>
                <a:br>
                  <a:rPr lang="en-US" sz="800" b="1" dirty="0" smtClean="0"/>
                </a:br>
                <a:r>
                  <a:rPr lang="en-US" sz="2800" b="1" dirty="0" smtClean="0"/>
                  <a:t>*</a:t>
                </a:r>
                <a:endParaRPr lang="en-US" sz="2800" b="1" dirty="0"/>
              </a:p>
            </p:txBody>
          </p:sp>
        </p:grpSp>
        <p:sp>
          <p:nvSpPr>
            <p:cNvPr id="15" name="TextBox 14"/>
            <p:cNvSpPr txBox="1"/>
            <p:nvPr/>
          </p:nvSpPr>
          <p:spPr>
            <a:xfrm>
              <a:off x="1234636" y="3604915"/>
              <a:ext cx="1143785" cy="307776"/>
            </a:xfrm>
            <a:prstGeom prst="rect">
              <a:avLst/>
            </a:prstGeom>
            <a:noFill/>
          </p:spPr>
          <p:txBody>
            <a:bodyPr wrap="none" rtlCol="0">
              <a:spAutoFit/>
            </a:bodyPr>
            <a:lstStyle/>
            <a:p>
              <a:pPr algn="ctr"/>
              <a:r>
                <a:rPr lang="es-HN" sz="900" b="1" dirty="0" err="1" smtClean="0">
                  <a:solidFill>
                    <a:schemeClr val="bg1">
                      <a:lumMod val="65000"/>
                    </a:schemeClr>
                  </a:solidFill>
                </a:rPr>
                <a:t>Resident</a:t>
              </a:r>
              <a:r>
                <a:rPr lang="es-HN" sz="900" b="1" dirty="0" smtClean="0">
                  <a:solidFill>
                    <a:schemeClr val="bg1">
                      <a:lumMod val="65000"/>
                    </a:schemeClr>
                  </a:solidFill>
                </a:rPr>
                <a:t> </a:t>
              </a:r>
              <a:r>
                <a:rPr lang="es-HN" sz="900" b="1" dirty="0" err="1" smtClean="0">
                  <a:solidFill>
                    <a:schemeClr val="bg1">
                      <a:lumMod val="65000"/>
                    </a:schemeClr>
                  </a:solidFill>
                </a:rPr>
                <a:t>Only</a:t>
              </a:r>
              <a:endParaRPr lang="es-HN" sz="900" b="1" dirty="0">
                <a:solidFill>
                  <a:schemeClr val="bg1">
                    <a:lumMod val="65000"/>
                  </a:schemeClr>
                </a:solidFill>
              </a:endParaRPr>
            </a:p>
          </p:txBody>
        </p:sp>
      </p:grpSp>
      <p:grpSp>
        <p:nvGrpSpPr>
          <p:cNvPr id="19" name="Group 18"/>
          <p:cNvGrpSpPr/>
          <p:nvPr/>
        </p:nvGrpSpPr>
        <p:grpSpPr>
          <a:xfrm>
            <a:off x="2469468" y="1871681"/>
            <a:ext cx="1077073" cy="1309244"/>
            <a:chOff x="1087371" y="2167033"/>
            <a:chExt cx="1396800" cy="1745658"/>
          </a:xfrm>
        </p:grpSpPr>
        <p:grpSp>
          <p:nvGrpSpPr>
            <p:cNvPr id="20" name="Group 19"/>
            <p:cNvGrpSpPr/>
            <p:nvPr/>
          </p:nvGrpSpPr>
          <p:grpSpPr>
            <a:xfrm>
              <a:off x="1087371" y="2167033"/>
              <a:ext cx="1396800" cy="1434228"/>
              <a:chOff x="1087371" y="2167033"/>
              <a:chExt cx="1396800" cy="1434228"/>
            </a:xfrm>
          </p:grpSpPr>
          <p:sp>
            <p:nvSpPr>
              <p:cNvPr id="23" name="Oval 2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Oval 2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21" name="TextBox 20"/>
            <p:cNvSpPr txBox="1"/>
            <p:nvPr/>
          </p:nvSpPr>
          <p:spPr>
            <a:xfrm>
              <a:off x="1333380" y="3604915"/>
              <a:ext cx="946294" cy="307776"/>
            </a:xfrm>
            <a:prstGeom prst="rect">
              <a:avLst/>
            </a:prstGeom>
            <a:noFill/>
          </p:spPr>
          <p:txBody>
            <a:bodyPr wrap="none" rtlCol="0">
              <a:spAutoFit/>
            </a:bodyPr>
            <a:lstStyle/>
            <a:p>
              <a:pPr algn="ctr"/>
              <a:r>
                <a:rPr lang="es-HN" sz="900" b="1" dirty="0" smtClean="0">
                  <a:solidFill>
                    <a:schemeClr val="bg1">
                      <a:lumMod val="65000"/>
                    </a:schemeClr>
                  </a:solidFill>
                </a:rPr>
                <a:t>More Rural</a:t>
              </a:r>
              <a:endParaRPr lang="es-HN" sz="900" b="1" dirty="0">
                <a:solidFill>
                  <a:schemeClr val="bg1">
                    <a:lumMod val="65000"/>
                  </a:schemeClr>
                </a:solidFill>
              </a:endParaRPr>
            </a:p>
          </p:txBody>
        </p:sp>
      </p:grpSp>
      <p:grpSp>
        <p:nvGrpSpPr>
          <p:cNvPr id="26" name="Group 25"/>
          <p:cNvGrpSpPr/>
          <p:nvPr/>
        </p:nvGrpSpPr>
        <p:grpSpPr>
          <a:xfrm>
            <a:off x="3793767" y="1871681"/>
            <a:ext cx="1077073" cy="1309244"/>
            <a:chOff x="1087371" y="2167033"/>
            <a:chExt cx="1396800" cy="1745658"/>
          </a:xfrm>
        </p:grpSpPr>
        <p:grpSp>
          <p:nvGrpSpPr>
            <p:cNvPr id="27" name="Group 26"/>
            <p:cNvGrpSpPr/>
            <p:nvPr/>
          </p:nvGrpSpPr>
          <p:grpSpPr>
            <a:xfrm>
              <a:off x="1087371" y="2167033"/>
              <a:ext cx="1396800" cy="1434228"/>
              <a:chOff x="1087371" y="2167033"/>
              <a:chExt cx="1396800" cy="1434228"/>
            </a:xfrm>
          </p:grpSpPr>
          <p:sp>
            <p:nvSpPr>
              <p:cNvPr id="31" name="Oval 30"/>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2" name="Oval 31"/>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29" name="TextBox 28"/>
            <p:cNvSpPr txBox="1"/>
            <p:nvPr/>
          </p:nvSpPr>
          <p:spPr>
            <a:xfrm>
              <a:off x="1160836" y="3604915"/>
              <a:ext cx="1291382" cy="307776"/>
            </a:xfrm>
            <a:prstGeom prst="rect">
              <a:avLst/>
            </a:prstGeom>
            <a:noFill/>
          </p:spPr>
          <p:txBody>
            <a:bodyPr wrap="none" rtlCol="0">
              <a:spAutoFit/>
            </a:bodyPr>
            <a:lstStyle/>
            <a:p>
              <a:pPr algn="ctr"/>
              <a:r>
                <a:rPr lang="es-HN" sz="900" b="1" dirty="0" err="1" smtClean="0">
                  <a:solidFill>
                    <a:schemeClr val="bg1">
                      <a:lumMod val="65000"/>
                    </a:schemeClr>
                  </a:solidFill>
                </a:rPr>
                <a:t>Least</a:t>
              </a:r>
              <a:r>
                <a:rPr lang="es-HN" sz="900" b="1" dirty="0" smtClean="0">
                  <a:solidFill>
                    <a:schemeClr val="bg1">
                      <a:lumMod val="65000"/>
                    </a:schemeClr>
                  </a:solidFill>
                </a:rPr>
                <a:t> </a:t>
              </a:r>
              <a:r>
                <a:rPr lang="es-HN" sz="900" b="1" dirty="0" err="1" smtClean="0">
                  <a:solidFill>
                    <a:schemeClr val="bg1">
                      <a:lumMod val="65000"/>
                    </a:schemeClr>
                  </a:solidFill>
                </a:rPr>
                <a:t>Enrollment</a:t>
              </a:r>
              <a:endParaRPr lang="es-HN" sz="900" b="1" dirty="0">
                <a:solidFill>
                  <a:schemeClr val="bg1">
                    <a:lumMod val="65000"/>
                  </a:schemeClr>
                </a:solidFill>
              </a:endParaRPr>
            </a:p>
          </p:txBody>
        </p:sp>
      </p:grpSp>
      <p:grpSp>
        <p:nvGrpSpPr>
          <p:cNvPr id="33" name="Group 32"/>
          <p:cNvGrpSpPr/>
          <p:nvPr/>
        </p:nvGrpSpPr>
        <p:grpSpPr>
          <a:xfrm>
            <a:off x="5133764" y="1871681"/>
            <a:ext cx="1077073" cy="1309244"/>
            <a:chOff x="1087371" y="2167033"/>
            <a:chExt cx="1396800" cy="1745658"/>
          </a:xfrm>
        </p:grpSpPr>
        <p:grpSp>
          <p:nvGrpSpPr>
            <p:cNvPr id="34" name="Group 33"/>
            <p:cNvGrpSpPr/>
            <p:nvPr/>
          </p:nvGrpSpPr>
          <p:grpSpPr>
            <a:xfrm>
              <a:off x="1087371" y="2167033"/>
              <a:ext cx="1396800" cy="1434228"/>
              <a:chOff x="1087371" y="2167033"/>
              <a:chExt cx="1396800" cy="1434228"/>
            </a:xfrm>
          </p:grpSpPr>
          <p:sp>
            <p:nvSpPr>
              <p:cNvPr id="38" name="Oval 37"/>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 name="Oval 38"/>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35" name="TextBox 34"/>
            <p:cNvSpPr txBox="1"/>
            <p:nvPr/>
          </p:nvSpPr>
          <p:spPr>
            <a:xfrm>
              <a:off x="1299079" y="3604915"/>
              <a:ext cx="1014896"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Cost</a:t>
              </a:r>
              <a:endParaRPr lang="es-HN" sz="900" b="1" dirty="0">
                <a:solidFill>
                  <a:schemeClr val="bg1">
                    <a:lumMod val="65000"/>
                  </a:schemeClr>
                </a:solidFill>
              </a:endParaRPr>
            </a:p>
          </p:txBody>
        </p:sp>
      </p:grpSp>
      <p:grpSp>
        <p:nvGrpSpPr>
          <p:cNvPr id="40" name="Group 39"/>
          <p:cNvGrpSpPr/>
          <p:nvPr/>
        </p:nvGrpSpPr>
        <p:grpSpPr>
          <a:xfrm>
            <a:off x="1143848" y="3486755"/>
            <a:ext cx="1093317" cy="1309244"/>
            <a:chOff x="1087371" y="2167033"/>
            <a:chExt cx="1417866" cy="1745658"/>
          </a:xfrm>
        </p:grpSpPr>
        <p:grpSp>
          <p:nvGrpSpPr>
            <p:cNvPr id="41" name="Group 40"/>
            <p:cNvGrpSpPr/>
            <p:nvPr/>
          </p:nvGrpSpPr>
          <p:grpSpPr>
            <a:xfrm>
              <a:off x="1087371" y="2167033"/>
              <a:ext cx="1396800" cy="1434228"/>
              <a:chOff x="1087371" y="2167033"/>
              <a:chExt cx="1396800" cy="1434228"/>
            </a:xfrm>
          </p:grpSpPr>
          <p:sp>
            <p:nvSpPr>
              <p:cNvPr id="44" name="Oval 43"/>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 name="Oval 44"/>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2" name="TextBox 41"/>
            <p:cNvSpPr txBox="1"/>
            <p:nvPr/>
          </p:nvSpPr>
          <p:spPr>
            <a:xfrm>
              <a:off x="1107833" y="3604915"/>
              <a:ext cx="1397404" cy="307776"/>
            </a:xfrm>
            <a:prstGeom prst="rect">
              <a:avLst/>
            </a:prstGeom>
            <a:noFill/>
          </p:spPr>
          <p:txBody>
            <a:bodyPr wrap="none" rtlCol="0">
              <a:spAutoFit/>
            </a:bodyPr>
            <a:lstStyle/>
            <a:p>
              <a:pPr algn="ctr"/>
              <a:r>
                <a:rPr lang="es-HN" sz="900" b="1" dirty="0" smtClean="0">
                  <a:solidFill>
                    <a:schemeClr val="bg1">
                      <a:lumMod val="65000"/>
                    </a:schemeClr>
                  </a:solidFill>
                </a:rPr>
                <a:t>More Open Access</a:t>
              </a:r>
              <a:endParaRPr lang="es-HN" sz="900" b="1" dirty="0">
                <a:solidFill>
                  <a:schemeClr val="bg1">
                    <a:lumMod val="65000"/>
                  </a:schemeClr>
                </a:solidFill>
              </a:endParaRPr>
            </a:p>
          </p:txBody>
        </p:sp>
      </p:grpSp>
      <p:grpSp>
        <p:nvGrpSpPr>
          <p:cNvPr id="46" name="Group 45"/>
          <p:cNvGrpSpPr/>
          <p:nvPr/>
        </p:nvGrpSpPr>
        <p:grpSpPr>
          <a:xfrm>
            <a:off x="2469468" y="3486755"/>
            <a:ext cx="1077073" cy="1309244"/>
            <a:chOff x="1087371" y="2167033"/>
            <a:chExt cx="1396800" cy="1745658"/>
          </a:xfrm>
        </p:grpSpPr>
        <p:grpSp>
          <p:nvGrpSpPr>
            <p:cNvPr id="47" name="Group 46"/>
            <p:cNvGrpSpPr/>
            <p:nvPr/>
          </p:nvGrpSpPr>
          <p:grpSpPr>
            <a:xfrm>
              <a:off x="1087371" y="2167033"/>
              <a:ext cx="1396800" cy="1434228"/>
              <a:chOff x="1087371" y="2167033"/>
              <a:chExt cx="1396800" cy="1434228"/>
            </a:xfrm>
          </p:grpSpPr>
          <p:sp>
            <p:nvSpPr>
              <p:cNvPr id="50" name="Oval 49"/>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 name="Oval 50"/>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48" name="TextBox 47"/>
            <p:cNvSpPr txBox="1"/>
            <p:nvPr/>
          </p:nvSpPr>
          <p:spPr>
            <a:xfrm>
              <a:off x="1299079" y="3604915"/>
              <a:ext cx="1014896"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Cost</a:t>
              </a:r>
              <a:endParaRPr lang="es-HN" sz="900" b="1" dirty="0">
                <a:solidFill>
                  <a:schemeClr val="bg1">
                    <a:lumMod val="65000"/>
                  </a:schemeClr>
                </a:solidFill>
              </a:endParaRPr>
            </a:p>
          </p:txBody>
        </p:sp>
      </p:grpSp>
      <p:grpSp>
        <p:nvGrpSpPr>
          <p:cNvPr id="52" name="Group 51"/>
          <p:cNvGrpSpPr/>
          <p:nvPr/>
        </p:nvGrpSpPr>
        <p:grpSpPr>
          <a:xfrm>
            <a:off x="3793767" y="3486755"/>
            <a:ext cx="1094113" cy="1309244"/>
            <a:chOff x="1087371" y="2167033"/>
            <a:chExt cx="1418898" cy="1745658"/>
          </a:xfrm>
        </p:grpSpPr>
        <p:grpSp>
          <p:nvGrpSpPr>
            <p:cNvPr id="53" name="Group 52"/>
            <p:cNvGrpSpPr/>
            <p:nvPr/>
          </p:nvGrpSpPr>
          <p:grpSpPr>
            <a:xfrm>
              <a:off x="1087371" y="2167033"/>
              <a:ext cx="1396800" cy="1434228"/>
              <a:chOff x="1087371" y="2167033"/>
              <a:chExt cx="1396800" cy="1434228"/>
            </a:xfrm>
          </p:grpSpPr>
          <p:sp>
            <p:nvSpPr>
              <p:cNvPr id="56" name="Oval 55"/>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7" name="Oval 56"/>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54" name="TextBox 53"/>
            <p:cNvSpPr txBox="1"/>
            <p:nvPr/>
          </p:nvSpPr>
          <p:spPr>
            <a:xfrm>
              <a:off x="1106786" y="3604915"/>
              <a:ext cx="1399483" cy="307776"/>
            </a:xfrm>
            <a:prstGeom prst="rect">
              <a:avLst/>
            </a:prstGeom>
            <a:noFill/>
          </p:spPr>
          <p:txBody>
            <a:bodyPr wrap="none" rtlCol="0">
              <a:spAutoFit/>
            </a:bodyPr>
            <a:lstStyle/>
            <a:p>
              <a:pPr algn="ctr"/>
              <a:r>
                <a:rPr lang="es-HN" sz="900" b="1" dirty="0" err="1" smtClean="0">
                  <a:solidFill>
                    <a:schemeClr val="bg1">
                      <a:lumMod val="65000"/>
                    </a:schemeClr>
                  </a:solidFill>
                </a:rPr>
                <a:t>Most</a:t>
              </a:r>
              <a:r>
                <a:rPr lang="es-HN" sz="900" b="1" dirty="0" smtClean="0">
                  <a:solidFill>
                    <a:schemeClr val="bg1">
                      <a:lumMod val="65000"/>
                    </a:schemeClr>
                  </a:solidFill>
                </a:rPr>
                <a:t> </a:t>
              </a:r>
              <a:r>
                <a:rPr lang="es-HN" sz="900" b="1" dirty="0" err="1" smtClean="0">
                  <a:solidFill>
                    <a:schemeClr val="bg1">
                      <a:lumMod val="65000"/>
                    </a:schemeClr>
                  </a:solidFill>
                </a:rPr>
                <a:t>Remediation</a:t>
              </a:r>
              <a:endParaRPr lang="es-HN" sz="900" b="1" dirty="0">
                <a:solidFill>
                  <a:schemeClr val="bg1">
                    <a:lumMod val="65000"/>
                  </a:schemeClr>
                </a:solidFill>
              </a:endParaRPr>
            </a:p>
          </p:txBody>
        </p:sp>
      </p:grpSp>
      <p:grpSp>
        <p:nvGrpSpPr>
          <p:cNvPr id="58" name="Group 57"/>
          <p:cNvGrpSpPr/>
          <p:nvPr/>
        </p:nvGrpSpPr>
        <p:grpSpPr>
          <a:xfrm>
            <a:off x="5133764" y="3486755"/>
            <a:ext cx="1077073" cy="1309244"/>
            <a:chOff x="1087371" y="2167033"/>
            <a:chExt cx="1396800" cy="1745658"/>
          </a:xfrm>
        </p:grpSpPr>
        <p:grpSp>
          <p:nvGrpSpPr>
            <p:cNvPr id="60" name="Group 59"/>
            <p:cNvGrpSpPr/>
            <p:nvPr/>
          </p:nvGrpSpPr>
          <p:grpSpPr>
            <a:xfrm>
              <a:off x="1087371" y="2167033"/>
              <a:ext cx="1396800" cy="1434228"/>
              <a:chOff x="1087371" y="2167033"/>
              <a:chExt cx="1396800" cy="1434228"/>
            </a:xfrm>
          </p:grpSpPr>
          <p:sp>
            <p:nvSpPr>
              <p:cNvPr id="63" name="Oval 62"/>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4" name="Oval 63"/>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61" name="TextBox 60"/>
            <p:cNvSpPr txBox="1"/>
            <p:nvPr/>
          </p:nvSpPr>
          <p:spPr>
            <a:xfrm>
              <a:off x="1290766" y="3604915"/>
              <a:ext cx="1031527" cy="307776"/>
            </a:xfrm>
            <a:prstGeom prst="rect">
              <a:avLst/>
            </a:prstGeom>
            <a:noFill/>
          </p:spPr>
          <p:txBody>
            <a:bodyPr wrap="none" rtlCol="0">
              <a:spAutoFit/>
            </a:bodyPr>
            <a:lstStyle/>
            <a:p>
              <a:pPr algn="ctr"/>
              <a:r>
                <a:rPr lang="es-HN" sz="900" b="1" dirty="0" err="1" smtClean="0">
                  <a:solidFill>
                    <a:schemeClr val="bg1">
                      <a:lumMod val="65000"/>
                    </a:schemeClr>
                  </a:solidFill>
                </a:rPr>
                <a:t>Count-based</a:t>
              </a:r>
              <a:endParaRPr lang="es-HN" sz="900" b="1" dirty="0">
                <a:solidFill>
                  <a:schemeClr val="bg1">
                    <a:lumMod val="65000"/>
                  </a:schemeClr>
                </a:solidFill>
              </a:endParaRPr>
            </a:p>
          </p:txBody>
        </p:sp>
      </p:grpSp>
      <p:grpSp>
        <p:nvGrpSpPr>
          <p:cNvPr id="65" name="Group 64"/>
          <p:cNvGrpSpPr/>
          <p:nvPr/>
        </p:nvGrpSpPr>
        <p:grpSpPr>
          <a:xfrm>
            <a:off x="6501916" y="1871681"/>
            <a:ext cx="1077073" cy="1309244"/>
            <a:chOff x="1087371" y="2167033"/>
            <a:chExt cx="1396800" cy="1745658"/>
          </a:xfrm>
        </p:grpSpPr>
        <p:grpSp>
          <p:nvGrpSpPr>
            <p:cNvPr id="66" name="Group 65"/>
            <p:cNvGrpSpPr/>
            <p:nvPr/>
          </p:nvGrpSpPr>
          <p:grpSpPr>
            <a:xfrm>
              <a:off x="1087371" y="2167033"/>
              <a:ext cx="1396800" cy="1434228"/>
              <a:chOff x="1087371" y="2167033"/>
              <a:chExt cx="1396800" cy="1434228"/>
            </a:xfrm>
          </p:grpSpPr>
          <p:sp>
            <p:nvSpPr>
              <p:cNvPr id="69" name="Oval 68"/>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0" name="Oval 69"/>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b="1" dirty="0"/>
              </a:p>
            </p:txBody>
          </p:sp>
        </p:grpSp>
        <p:sp>
          <p:nvSpPr>
            <p:cNvPr id="67" name="TextBox 66"/>
            <p:cNvSpPr txBox="1"/>
            <p:nvPr/>
          </p:nvSpPr>
          <p:spPr>
            <a:xfrm>
              <a:off x="1151481" y="3604915"/>
              <a:ext cx="1310093" cy="307776"/>
            </a:xfrm>
            <a:prstGeom prst="rect">
              <a:avLst/>
            </a:prstGeom>
            <a:noFill/>
          </p:spPr>
          <p:txBody>
            <a:bodyPr wrap="none" rtlCol="0">
              <a:spAutoFit/>
            </a:bodyPr>
            <a:lstStyle/>
            <a:p>
              <a:pPr algn="ctr"/>
              <a:r>
                <a:rPr lang="es-HN" sz="900" b="1" dirty="0" err="1" smtClean="0">
                  <a:solidFill>
                    <a:schemeClr val="bg1">
                      <a:lumMod val="65000"/>
                    </a:schemeClr>
                  </a:solidFill>
                </a:rPr>
                <a:t>Highest</a:t>
              </a:r>
              <a:r>
                <a:rPr lang="es-HN" sz="900" b="1" dirty="0" smtClean="0">
                  <a:solidFill>
                    <a:schemeClr val="bg1">
                      <a:lumMod val="65000"/>
                    </a:schemeClr>
                  </a:solidFill>
                </a:rPr>
                <a:t> </a:t>
              </a:r>
              <a:r>
                <a:rPr lang="es-HN" sz="900" b="1" dirty="0" err="1" smtClean="0">
                  <a:solidFill>
                    <a:schemeClr val="bg1">
                      <a:lumMod val="65000"/>
                    </a:schemeClr>
                  </a:solidFill>
                </a:rPr>
                <a:t>Research</a:t>
              </a:r>
              <a:endParaRPr lang="es-HN" sz="900" b="1" dirty="0">
                <a:solidFill>
                  <a:schemeClr val="bg1">
                    <a:lumMod val="65000"/>
                  </a:schemeClr>
                </a:solidFill>
              </a:endParaRPr>
            </a:p>
          </p:txBody>
        </p:sp>
      </p:grpSp>
      <p:grpSp>
        <p:nvGrpSpPr>
          <p:cNvPr id="71" name="Group 70"/>
          <p:cNvGrpSpPr/>
          <p:nvPr/>
        </p:nvGrpSpPr>
        <p:grpSpPr>
          <a:xfrm>
            <a:off x="6501916" y="3486755"/>
            <a:ext cx="1082891" cy="1309244"/>
            <a:chOff x="1087371" y="2167033"/>
            <a:chExt cx="1404345" cy="1745658"/>
          </a:xfrm>
        </p:grpSpPr>
        <p:grpSp>
          <p:nvGrpSpPr>
            <p:cNvPr id="72" name="Group 71"/>
            <p:cNvGrpSpPr/>
            <p:nvPr/>
          </p:nvGrpSpPr>
          <p:grpSpPr>
            <a:xfrm>
              <a:off x="1087371" y="2167033"/>
              <a:ext cx="1396800" cy="1434228"/>
              <a:chOff x="1087371" y="2167033"/>
              <a:chExt cx="1396800" cy="1434228"/>
            </a:xfrm>
          </p:grpSpPr>
          <p:sp>
            <p:nvSpPr>
              <p:cNvPr id="75" name="Oval 74"/>
              <p:cNvSpPr/>
              <p:nvPr/>
            </p:nvSpPr>
            <p:spPr>
              <a:xfrm>
                <a:off x="1087774" y="2204864"/>
                <a:ext cx="1396397" cy="13963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6" name="Oval 75"/>
              <p:cNvSpPr/>
              <p:nvPr/>
            </p:nvSpPr>
            <p:spPr>
              <a:xfrm>
                <a:off x="1087371" y="2167033"/>
                <a:ext cx="388285" cy="388285"/>
              </a:xfrm>
              <a:prstGeom prst="ellipse">
                <a:avLst/>
              </a:prstGeom>
              <a:solidFill>
                <a:srgbClr val="45C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b="1" dirty="0"/>
              </a:p>
            </p:txBody>
          </p:sp>
        </p:grpSp>
        <p:sp>
          <p:nvSpPr>
            <p:cNvPr id="73" name="TextBox 72"/>
            <p:cNvSpPr txBox="1"/>
            <p:nvPr/>
          </p:nvSpPr>
          <p:spPr>
            <a:xfrm>
              <a:off x="1121335" y="3604915"/>
              <a:ext cx="1370381" cy="307776"/>
            </a:xfrm>
            <a:prstGeom prst="rect">
              <a:avLst/>
            </a:prstGeom>
            <a:noFill/>
          </p:spPr>
          <p:txBody>
            <a:bodyPr wrap="none" rtlCol="0">
              <a:spAutoFit/>
            </a:bodyPr>
            <a:lstStyle/>
            <a:p>
              <a:pPr algn="ctr"/>
              <a:r>
                <a:rPr lang="es-HN" sz="900" b="1" dirty="0" err="1" smtClean="0">
                  <a:solidFill>
                    <a:schemeClr val="bg1">
                      <a:lumMod val="65000"/>
                    </a:schemeClr>
                  </a:solidFill>
                </a:rPr>
                <a:t>Optional</a:t>
              </a:r>
              <a:r>
                <a:rPr lang="es-HN" sz="900" b="1" dirty="0" smtClean="0">
                  <a:solidFill>
                    <a:schemeClr val="bg1">
                      <a:lumMod val="65000"/>
                    </a:schemeClr>
                  </a:solidFill>
                </a:rPr>
                <a:t> </a:t>
              </a:r>
              <a:r>
                <a:rPr lang="es-HN" sz="900" b="1" dirty="0" err="1" smtClean="0">
                  <a:solidFill>
                    <a:schemeClr val="bg1">
                      <a:lumMod val="65000"/>
                    </a:schemeClr>
                  </a:solidFill>
                </a:rPr>
                <a:t>Measure</a:t>
              </a:r>
              <a:endParaRPr lang="es-HN" sz="900" b="1" dirty="0">
                <a:solidFill>
                  <a:schemeClr val="bg1">
                    <a:lumMod val="65000"/>
                  </a:schemeClr>
                </a:solidFill>
              </a:endParaRPr>
            </a:p>
          </p:txBody>
        </p:sp>
      </p:grpSp>
      <p:sp>
        <p:nvSpPr>
          <p:cNvPr id="77" name="TextBox 76"/>
          <p:cNvSpPr txBox="1"/>
          <p:nvPr/>
        </p:nvSpPr>
        <p:spPr>
          <a:xfrm>
            <a:off x="1111236" y="2130991"/>
            <a:ext cx="1142620" cy="523220"/>
          </a:xfrm>
          <a:prstGeom prst="rect">
            <a:avLst/>
          </a:prstGeom>
          <a:noFill/>
        </p:spPr>
        <p:txBody>
          <a:bodyPr wrap="none" rtlCol="0">
            <a:spAutoFit/>
          </a:bodyPr>
          <a:lstStyle/>
          <a:p>
            <a:pPr algn="ctr"/>
            <a:r>
              <a:rPr lang="es-HN" sz="1400" b="1" dirty="0" err="1" smtClean="0">
                <a:solidFill>
                  <a:schemeClr val="bg1"/>
                </a:solidFill>
              </a:rPr>
              <a:t>Pell</a:t>
            </a:r>
            <a:r>
              <a:rPr lang="es-HN" sz="1400" b="1" dirty="0" smtClean="0">
                <a:solidFill>
                  <a:schemeClr val="bg1"/>
                </a:solidFill>
              </a:rPr>
              <a:t> /</a:t>
            </a:r>
            <a:br>
              <a:rPr lang="es-HN" sz="1400" b="1" dirty="0" smtClean="0">
                <a:solidFill>
                  <a:schemeClr val="bg1"/>
                </a:solidFill>
              </a:rPr>
            </a:br>
            <a:r>
              <a:rPr lang="es-HN" sz="1400" b="1" dirty="0" err="1" smtClean="0">
                <a:solidFill>
                  <a:schemeClr val="bg1"/>
                </a:solidFill>
              </a:rPr>
              <a:t>Underserved</a:t>
            </a:r>
            <a:endParaRPr lang="es-HN" sz="1400" b="1" dirty="0">
              <a:solidFill>
                <a:schemeClr val="bg1"/>
              </a:solidFill>
            </a:endParaRPr>
          </a:p>
        </p:txBody>
      </p:sp>
      <p:sp>
        <p:nvSpPr>
          <p:cNvPr id="79" name="TextBox 78"/>
          <p:cNvSpPr txBox="1"/>
          <p:nvPr/>
        </p:nvSpPr>
        <p:spPr>
          <a:xfrm>
            <a:off x="2574467" y="2139702"/>
            <a:ext cx="849913" cy="584775"/>
          </a:xfrm>
          <a:prstGeom prst="rect">
            <a:avLst/>
          </a:prstGeom>
          <a:noFill/>
        </p:spPr>
        <p:txBody>
          <a:bodyPr wrap="none" rtlCol="0">
            <a:spAutoFit/>
          </a:bodyPr>
          <a:lstStyle/>
          <a:p>
            <a:pPr algn="ctr"/>
            <a:r>
              <a:rPr lang="es-HN" sz="1600" b="1" dirty="0" err="1" smtClean="0">
                <a:solidFill>
                  <a:schemeClr val="bg1"/>
                </a:solidFill>
              </a:rPr>
              <a:t>Urban</a:t>
            </a:r>
            <a:r>
              <a:rPr lang="es-HN" sz="1600" b="1" dirty="0" smtClean="0">
                <a:solidFill>
                  <a:schemeClr val="bg1"/>
                </a:solidFill>
              </a:rPr>
              <a:t> /</a:t>
            </a:r>
            <a:br>
              <a:rPr lang="es-HN" sz="1600" b="1" dirty="0" smtClean="0">
                <a:solidFill>
                  <a:schemeClr val="bg1"/>
                </a:solidFill>
              </a:rPr>
            </a:br>
            <a:r>
              <a:rPr lang="es-HN" sz="1600" b="1" dirty="0" smtClean="0">
                <a:solidFill>
                  <a:schemeClr val="bg1"/>
                </a:solidFill>
              </a:rPr>
              <a:t>Rural</a:t>
            </a:r>
            <a:endParaRPr lang="es-HN" sz="1600" b="1" dirty="0">
              <a:solidFill>
                <a:schemeClr val="bg1"/>
              </a:solidFill>
            </a:endParaRPr>
          </a:p>
        </p:txBody>
      </p:sp>
      <p:sp>
        <p:nvSpPr>
          <p:cNvPr id="80" name="TextBox 79"/>
          <p:cNvSpPr txBox="1"/>
          <p:nvPr/>
        </p:nvSpPr>
        <p:spPr>
          <a:xfrm>
            <a:off x="3779912" y="2067694"/>
            <a:ext cx="1124411" cy="584775"/>
          </a:xfrm>
          <a:prstGeom prst="rect">
            <a:avLst/>
          </a:prstGeom>
          <a:noFill/>
        </p:spPr>
        <p:txBody>
          <a:bodyPr wrap="none" rtlCol="0">
            <a:spAutoFit/>
          </a:bodyPr>
          <a:lstStyle/>
          <a:p>
            <a:pPr algn="ctr"/>
            <a:r>
              <a:rPr lang="es-HN" sz="1600" b="1" dirty="0" err="1" smtClean="0">
                <a:solidFill>
                  <a:schemeClr val="bg1"/>
                </a:solidFill>
              </a:rPr>
              <a:t>Low</a:t>
            </a:r>
            <a:endParaRPr lang="es-HN" sz="1600" b="1" dirty="0">
              <a:solidFill>
                <a:schemeClr val="bg1"/>
              </a:solidFill>
            </a:endParaRPr>
          </a:p>
          <a:p>
            <a:pPr algn="ctr"/>
            <a:r>
              <a:rPr lang="es-HN" sz="1600" b="1" dirty="0" err="1" smtClean="0">
                <a:solidFill>
                  <a:schemeClr val="bg1"/>
                </a:solidFill>
              </a:rPr>
              <a:t>Enrollment</a:t>
            </a:r>
            <a:endParaRPr lang="es-HN" sz="1600" b="1" dirty="0">
              <a:solidFill>
                <a:schemeClr val="bg1"/>
              </a:solidFill>
            </a:endParaRPr>
          </a:p>
        </p:txBody>
      </p:sp>
      <p:sp>
        <p:nvSpPr>
          <p:cNvPr id="81" name="TextBox 80"/>
          <p:cNvSpPr txBox="1"/>
          <p:nvPr/>
        </p:nvSpPr>
        <p:spPr>
          <a:xfrm>
            <a:off x="5193970" y="2067694"/>
            <a:ext cx="988669" cy="584775"/>
          </a:xfrm>
          <a:prstGeom prst="rect">
            <a:avLst/>
          </a:prstGeom>
          <a:noFill/>
        </p:spPr>
        <p:txBody>
          <a:bodyPr wrap="none" rtlCol="0">
            <a:spAutoFit/>
          </a:bodyPr>
          <a:lstStyle/>
          <a:p>
            <a:pPr algn="ctr"/>
            <a:r>
              <a:rPr lang="es-HN" sz="1600" b="1" dirty="0" smtClean="0">
                <a:solidFill>
                  <a:schemeClr val="bg1"/>
                </a:solidFill>
              </a:rPr>
              <a:t>UG</a:t>
            </a:r>
          </a:p>
          <a:p>
            <a:pPr algn="ctr"/>
            <a:r>
              <a:rPr lang="es-HN" sz="1600" b="1" dirty="0" smtClean="0">
                <a:solidFill>
                  <a:schemeClr val="bg1"/>
                </a:solidFill>
              </a:rPr>
              <a:t>High </a:t>
            </a:r>
            <a:r>
              <a:rPr lang="es-HN" sz="1600" b="1" dirty="0" err="1" smtClean="0">
                <a:solidFill>
                  <a:schemeClr val="bg1"/>
                </a:solidFill>
              </a:rPr>
              <a:t>Cost</a:t>
            </a:r>
            <a:endParaRPr lang="es-HN" sz="1600" b="1" dirty="0">
              <a:solidFill>
                <a:schemeClr val="bg1"/>
              </a:solidFill>
            </a:endParaRPr>
          </a:p>
        </p:txBody>
      </p:sp>
      <p:sp>
        <p:nvSpPr>
          <p:cNvPr id="82" name="TextBox 81"/>
          <p:cNvSpPr txBox="1"/>
          <p:nvPr/>
        </p:nvSpPr>
        <p:spPr>
          <a:xfrm>
            <a:off x="6560481" y="2256336"/>
            <a:ext cx="953018" cy="338554"/>
          </a:xfrm>
          <a:prstGeom prst="rect">
            <a:avLst/>
          </a:prstGeom>
          <a:noFill/>
        </p:spPr>
        <p:txBody>
          <a:bodyPr wrap="none" rtlCol="0">
            <a:spAutoFit/>
          </a:bodyPr>
          <a:lstStyle/>
          <a:p>
            <a:pPr algn="ctr"/>
            <a:r>
              <a:rPr lang="es-HN" sz="1600" b="1" dirty="0" err="1" smtClean="0">
                <a:solidFill>
                  <a:schemeClr val="bg1"/>
                </a:solidFill>
              </a:rPr>
              <a:t>Research</a:t>
            </a:r>
            <a:endParaRPr lang="es-HN" sz="1600" b="1" dirty="0">
              <a:solidFill>
                <a:schemeClr val="bg1"/>
              </a:solidFill>
            </a:endParaRPr>
          </a:p>
        </p:txBody>
      </p:sp>
      <p:sp>
        <p:nvSpPr>
          <p:cNvPr id="83" name="TextBox 82"/>
          <p:cNvSpPr txBox="1"/>
          <p:nvPr/>
        </p:nvSpPr>
        <p:spPr>
          <a:xfrm>
            <a:off x="1135830" y="3867894"/>
            <a:ext cx="1059906" cy="338554"/>
          </a:xfrm>
          <a:prstGeom prst="rect">
            <a:avLst/>
          </a:prstGeom>
          <a:noFill/>
        </p:spPr>
        <p:txBody>
          <a:bodyPr wrap="none" rtlCol="0">
            <a:spAutoFit/>
          </a:bodyPr>
          <a:lstStyle/>
          <a:p>
            <a:pPr algn="ctr"/>
            <a:r>
              <a:rPr lang="es-HN" sz="1600" b="1" dirty="0" err="1" smtClean="0">
                <a:solidFill>
                  <a:schemeClr val="bg1"/>
                </a:solidFill>
              </a:rPr>
              <a:t>Selectivity</a:t>
            </a:r>
            <a:endParaRPr lang="es-HN" sz="1600" b="1" dirty="0">
              <a:solidFill>
                <a:schemeClr val="bg1"/>
              </a:solidFill>
            </a:endParaRPr>
          </a:p>
        </p:txBody>
      </p:sp>
      <p:sp>
        <p:nvSpPr>
          <p:cNvPr id="84" name="TextBox 83"/>
          <p:cNvSpPr txBox="1"/>
          <p:nvPr/>
        </p:nvSpPr>
        <p:spPr>
          <a:xfrm>
            <a:off x="2505091" y="3723878"/>
            <a:ext cx="988669" cy="584775"/>
          </a:xfrm>
          <a:prstGeom prst="rect">
            <a:avLst/>
          </a:prstGeom>
          <a:noFill/>
        </p:spPr>
        <p:txBody>
          <a:bodyPr wrap="none" rtlCol="0">
            <a:spAutoFit/>
          </a:bodyPr>
          <a:lstStyle/>
          <a:p>
            <a:pPr algn="ctr"/>
            <a:r>
              <a:rPr lang="es-HN" sz="1600" b="1" dirty="0" err="1" smtClean="0">
                <a:solidFill>
                  <a:schemeClr val="bg1"/>
                </a:solidFill>
              </a:rPr>
              <a:t>Graduate</a:t>
            </a:r>
            <a:endParaRPr lang="es-HN" sz="1600" b="1" dirty="0" smtClean="0">
              <a:solidFill>
                <a:schemeClr val="bg1"/>
              </a:solidFill>
            </a:endParaRPr>
          </a:p>
          <a:p>
            <a:pPr algn="ctr"/>
            <a:r>
              <a:rPr lang="es-HN" sz="1600" b="1" dirty="0" smtClean="0">
                <a:solidFill>
                  <a:schemeClr val="bg1"/>
                </a:solidFill>
              </a:rPr>
              <a:t>High </a:t>
            </a:r>
            <a:r>
              <a:rPr lang="es-HN" sz="1600" b="1" dirty="0" err="1" smtClean="0">
                <a:solidFill>
                  <a:schemeClr val="bg1"/>
                </a:solidFill>
              </a:rPr>
              <a:t>Cost</a:t>
            </a:r>
            <a:endParaRPr lang="es-HN" sz="1600" b="1" dirty="0">
              <a:solidFill>
                <a:schemeClr val="bg1"/>
              </a:solidFill>
            </a:endParaRPr>
          </a:p>
        </p:txBody>
      </p:sp>
      <p:sp>
        <p:nvSpPr>
          <p:cNvPr id="85" name="TextBox 84"/>
          <p:cNvSpPr txBox="1"/>
          <p:nvPr/>
        </p:nvSpPr>
        <p:spPr>
          <a:xfrm>
            <a:off x="3707904" y="3846988"/>
            <a:ext cx="1269771" cy="338554"/>
          </a:xfrm>
          <a:prstGeom prst="rect">
            <a:avLst/>
          </a:prstGeom>
          <a:noFill/>
        </p:spPr>
        <p:txBody>
          <a:bodyPr wrap="none" rtlCol="0">
            <a:spAutoFit/>
          </a:bodyPr>
          <a:lstStyle/>
          <a:p>
            <a:pPr algn="ctr"/>
            <a:r>
              <a:rPr lang="es-HN" sz="1600" b="1" dirty="0" err="1" smtClean="0">
                <a:solidFill>
                  <a:schemeClr val="bg1"/>
                </a:solidFill>
              </a:rPr>
              <a:t>Remediation</a:t>
            </a:r>
            <a:endParaRPr lang="es-HN" sz="1600" b="1" dirty="0">
              <a:solidFill>
                <a:schemeClr val="bg1"/>
              </a:solidFill>
            </a:endParaRPr>
          </a:p>
        </p:txBody>
      </p:sp>
      <p:sp>
        <p:nvSpPr>
          <p:cNvPr id="86" name="TextBox 85"/>
          <p:cNvSpPr txBox="1"/>
          <p:nvPr/>
        </p:nvSpPr>
        <p:spPr>
          <a:xfrm>
            <a:off x="5206236" y="3651870"/>
            <a:ext cx="939680" cy="738664"/>
          </a:xfrm>
          <a:prstGeom prst="rect">
            <a:avLst/>
          </a:prstGeom>
          <a:noFill/>
        </p:spPr>
        <p:txBody>
          <a:bodyPr wrap="none" rtlCol="0">
            <a:spAutoFit/>
          </a:bodyPr>
          <a:lstStyle/>
          <a:p>
            <a:pPr algn="ctr"/>
            <a:r>
              <a:rPr lang="es-HN" sz="1400" b="1" dirty="0" err="1" smtClean="0">
                <a:solidFill>
                  <a:schemeClr val="bg1"/>
                </a:solidFill>
              </a:rPr>
              <a:t>Number</a:t>
            </a:r>
            <a:r>
              <a:rPr lang="es-HN" sz="1400" b="1" dirty="0" smtClean="0">
                <a:solidFill>
                  <a:schemeClr val="bg1"/>
                </a:solidFill>
              </a:rPr>
              <a:t/>
            </a:r>
            <a:br>
              <a:rPr lang="es-HN" sz="1400" b="1" dirty="0" smtClean="0">
                <a:solidFill>
                  <a:schemeClr val="bg1"/>
                </a:solidFill>
              </a:rPr>
            </a:br>
            <a:r>
              <a:rPr lang="es-HN" sz="1400" b="1" dirty="0" smtClean="0">
                <a:solidFill>
                  <a:schemeClr val="bg1"/>
                </a:solidFill>
              </a:rPr>
              <a:t>of</a:t>
            </a:r>
            <a:br>
              <a:rPr lang="es-HN" sz="1400" b="1" dirty="0" smtClean="0">
                <a:solidFill>
                  <a:schemeClr val="bg1"/>
                </a:solidFill>
              </a:rPr>
            </a:br>
            <a:r>
              <a:rPr lang="es-HN" sz="1400" b="1" dirty="0" err="1" smtClean="0">
                <a:solidFill>
                  <a:schemeClr val="bg1"/>
                </a:solidFill>
              </a:rPr>
              <a:t>Campuses</a:t>
            </a:r>
            <a:endParaRPr lang="es-HN" sz="1400" b="1" dirty="0">
              <a:solidFill>
                <a:schemeClr val="bg1"/>
              </a:solidFill>
            </a:endParaRPr>
          </a:p>
        </p:txBody>
      </p:sp>
      <p:sp>
        <p:nvSpPr>
          <p:cNvPr id="88" name="TextBox 87"/>
          <p:cNvSpPr txBox="1"/>
          <p:nvPr/>
        </p:nvSpPr>
        <p:spPr>
          <a:xfrm>
            <a:off x="6541062" y="3723878"/>
            <a:ext cx="955903" cy="584775"/>
          </a:xfrm>
          <a:prstGeom prst="rect">
            <a:avLst/>
          </a:prstGeom>
          <a:noFill/>
        </p:spPr>
        <p:txBody>
          <a:bodyPr wrap="none" rtlCol="0">
            <a:spAutoFit/>
          </a:bodyPr>
          <a:lstStyle/>
          <a:p>
            <a:pPr algn="ctr"/>
            <a:r>
              <a:rPr lang="es-HN" sz="1600" b="1" dirty="0" err="1" smtClean="0">
                <a:solidFill>
                  <a:schemeClr val="bg1"/>
                </a:solidFill>
              </a:rPr>
              <a:t>Optional</a:t>
            </a:r>
            <a:endParaRPr lang="es-HN" sz="1600" b="1" dirty="0" smtClean="0">
              <a:solidFill>
                <a:schemeClr val="bg1"/>
              </a:solidFill>
            </a:endParaRPr>
          </a:p>
          <a:p>
            <a:pPr algn="ctr"/>
            <a:r>
              <a:rPr lang="es-HN" sz="1600" b="1" dirty="0" err="1" smtClean="0">
                <a:solidFill>
                  <a:schemeClr val="bg1"/>
                </a:solidFill>
              </a:rPr>
              <a:t>Metric</a:t>
            </a:r>
            <a:r>
              <a:rPr lang="es-HN" sz="1600" b="1" dirty="0" smtClean="0">
                <a:solidFill>
                  <a:schemeClr val="bg1"/>
                </a:solidFill>
              </a:rPr>
              <a:t>(s)</a:t>
            </a:r>
            <a:endParaRPr lang="es-HN" sz="1600" b="1" dirty="0">
              <a:solidFill>
                <a:schemeClr val="bg1"/>
              </a:solidFill>
            </a:endParaRPr>
          </a:p>
        </p:txBody>
      </p:sp>
      <p:grpSp>
        <p:nvGrpSpPr>
          <p:cNvPr id="22" name="Group 21"/>
          <p:cNvGrpSpPr/>
          <p:nvPr/>
        </p:nvGrpSpPr>
        <p:grpSpPr>
          <a:xfrm>
            <a:off x="1087373" y="1871681"/>
            <a:ext cx="6724989" cy="2972345"/>
            <a:chOff x="1087373" y="1871681"/>
            <a:chExt cx="6724989" cy="2972345"/>
          </a:xfrm>
        </p:grpSpPr>
        <p:cxnSp>
          <p:nvCxnSpPr>
            <p:cNvPr id="3" name="Straight Connector 2"/>
            <p:cNvCxnSpPr/>
            <p:nvPr/>
          </p:nvCxnSpPr>
          <p:spPr>
            <a:xfrm>
              <a:off x="1087373" y="3363838"/>
              <a:ext cx="125237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2339752" y="1871681"/>
              <a:ext cx="0" cy="149215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2339753" y="1871681"/>
              <a:ext cx="547260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1087373" y="4844026"/>
              <a:ext cx="672498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7812361" y="1880231"/>
              <a:ext cx="0" cy="2963795"/>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087373" y="3363838"/>
              <a:ext cx="0" cy="1480188"/>
            </a:xfrm>
            <a:prstGeom prst="line">
              <a:avLst/>
            </a:prstGeom>
            <a:ln w="317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2874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fade">
                                      <p:cBhvr>
                                        <p:cTn id="18" dur="500"/>
                                        <p:tgtEl>
                                          <p:spTgt spid="77"/>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fade">
                                      <p:cBhvr>
                                        <p:cTn id="32" dur="500"/>
                                        <p:tgtEl>
                                          <p:spTgt spid="80"/>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500"/>
                                        <p:tgtEl>
                                          <p:spTgt spid="81"/>
                                        </p:tgtEl>
                                      </p:cBhvr>
                                    </p:animEffect>
                                  </p:childTnLst>
                                </p:cTn>
                              </p:par>
                            </p:childTnLst>
                          </p:cTn>
                        </p:par>
                        <p:par>
                          <p:cTn id="40" fill="hold">
                            <p:stCondLst>
                              <p:cond delay="3000"/>
                            </p:stCondLst>
                            <p:childTnLst>
                              <p:par>
                                <p:cTn id="41" presetID="10" presetClass="entr" presetSubtype="0" fill="hold" nodeType="after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500"/>
                                        <p:tgtEl>
                                          <p:spTgt spid="6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500"/>
                                        <p:tgtEl>
                                          <p:spTgt spid="82"/>
                                        </p:tgtEl>
                                      </p:cBhvr>
                                    </p:animEffect>
                                  </p:childTnLst>
                                </p:cTn>
                              </p:par>
                            </p:childTnLst>
                          </p:cTn>
                        </p:par>
                        <p:par>
                          <p:cTn id="47" fill="hold">
                            <p:stCondLst>
                              <p:cond delay="3500"/>
                            </p:stCondLst>
                            <p:childTnLst>
                              <p:par>
                                <p:cTn id="48" presetID="10" presetClass="entr" presetSubtype="0" fill="hold"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500"/>
                                        <p:tgtEl>
                                          <p:spTgt spid="83"/>
                                        </p:tgtEl>
                                      </p:cBhvr>
                                    </p:animEffect>
                                  </p:childTnLst>
                                </p:cTn>
                              </p:par>
                            </p:childTnLst>
                          </p:cTn>
                        </p:par>
                        <p:par>
                          <p:cTn id="54" fill="hold">
                            <p:stCondLst>
                              <p:cond delay="4000"/>
                            </p:stCondLst>
                            <p:childTnLst>
                              <p:par>
                                <p:cTn id="55" presetID="10" presetClass="entr" presetSubtype="0"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500"/>
                                        <p:tgtEl>
                                          <p:spTgt spid="4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4"/>
                                        </p:tgtEl>
                                        <p:attrNameLst>
                                          <p:attrName>style.visibility</p:attrName>
                                        </p:attrNameLst>
                                      </p:cBhvr>
                                      <p:to>
                                        <p:strVal val="visible"/>
                                      </p:to>
                                    </p:set>
                                    <p:animEffect transition="in" filter="fade">
                                      <p:cBhvr>
                                        <p:cTn id="60" dur="500"/>
                                        <p:tgtEl>
                                          <p:spTgt spid="84"/>
                                        </p:tgtEl>
                                      </p:cBhvr>
                                    </p:animEffect>
                                  </p:childTnLst>
                                </p:cTn>
                              </p:par>
                            </p:childTnLst>
                          </p:cTn>
                        </p:par>
                        <p:par>
                          <p:cTn id="61" fill="hold">
                            <p:stCondLst>
                              <p:cond delay="4500"/>
                            </p:stCondLst>
                            <p:childTnLst>
                              <p:par>
                                <p:cTn id="62" presetID="10"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5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animEffect transition="in" filter="fade">
                                      <p:cBhvr>
                                        <p:cTn id="67" dur="500"/>
                                        <p:tgtEl>
                                          <p:spTgt spid="85"/>
                                        </p:tgtEl>
                                      </p:cBhvr>
                                    </p:animEffect>
                                  </p:childTnLst>
                                </p:cTn>
                              </p:par>
                            </p:childTnLst>
                          </p:cTn>
                        </p:par>
                        <p:par>
                          <p:cTn id="68" fill="hold">
                            <p:stCondLst>
                              <p:cond delay="5000"/>
                            </p:stCondLst>
                            <p:childTnLst>
                              <p:par>
                                <p:cTn id="69" presetID="10" presetClass="entr" presetSubtype="0" fill="hold"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fade">
                                      <p:cBhvr>
                                        <p:cTn id="71" dur="500"/>
                                        <p:tgtEl>
                                          <p:spTgt spid="5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86"/>
                                        </p:tgtEl>
                                        <p:attrNameLst>
                                          <p:attrName>style.visibility</p:attrName>
                                        </p:attrNameLst>
                                      </p:cBhvr>
                                      <p:to>
                                        <p:strVal val="visible"/>
                                      </p:to>
                                    </p:set>
                                    <p:animEffect transition="in" filter="fade">
                                      <p:cBhvr>
                                        <p:cTn id="74" dur="500"/>
                                        <p:tgtEl>
                                          <p:spTgt spid="86"/>
                                        </p:tgtEl>
                                      </p:cBhvr>
                                    </p:animEffect>
                                  </p:childTnLst>
                                </p:cTn>
                              </p:par>
                            </p:childTnLst>
                          </p:cTn>
                        </p:par>
                        <p:par>
                          <p:cTn id="75" fill="hold">
                            <p:stCondLst>
                              <p:cond delay="5500"/>
                            </p:stCondLst>
                            <p:childTnLst>
                              <p:par>
                                <p:cTn id="76" presetID="10" presetClass="entr" presetSubtype="0" fill="hold" nodeType="afterEffect">
                                  <p:stCondLst>
                                    <p:cond delay="0"/>
                                  </p:stCondLst>
                                  <p:childTnLst>
                                    <p:set>
                                      <p:cBhvr>
                                        <p:cTn id="77" dur="1" fill="hold">
                                          <p:stCondLst>
                                            <p:cond delay="0"/>
                                          </p:stCondLst>
                                        </p:cTn>
                                        <p:tgtEl>
                                          <p:spTgt spid="71"/>
                                        </p:tgtEl>
                                        <p:attrNameLst>
                                          <p:attrName>style.visibility</p:attrName>
                                        </p:attrNameLst>
                                      </p:cBhvr>
                                      <p:to>
                                        <p:strVal val="visible"/>
                                      </p:to>
                                    </p:set>
                                    <p:animEffect transition="in" filter="fade">
                                      <p:cBhvr>
                                        <p:cTn id="78" dur="500"/>
                                        <p:tgtEl>
                                          <p:spTgt spid="7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fade">
                                      <p:cBhvr>
                                        <p:cTn id="81"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77" grpId="0"/>
      <p:bldP spid="79" grpId="0"/>
      <p:bldP spid="80" grpId="0"/>
      <p:bldP spid="81" grpId="0"/>
      <p:bldP spid="82" grpId="0"/>
      <p:bldP spid="83" grpId="0"/>
      <p:bldP spid="84" grpId="0"/>
      <p:bldP spid="85" grpId="0"/>
      <p:bldP spid="86" grpId="0"/>
      <p:bldP spid="8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2732</TotalTime>
  <Words>2591</Words>
  <Application>Microsoft Office PowerPoint</Application>
  <PresentationFormat>On-screen Show (16:9)</PresentationFormat>
  <Paragraphs>806</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EAMEJIA</dc:creator>
  <cp:lastModifiedBy>Haggerty, Todd</cp:lastModifiedBy>
  <cp:revision>250</cp:revision>
  <cp:lastPrinted>2014-10-15T21:56:15Z</cp:lastPrinted>
  <dcterms:created xsi:type="dcterms:W3CDTF">2013-03-22T04:48:35Z</dcterms:created>
  <dcterms:modified xsi:type="dcterms:W3CDTF">2014-10-22T22:09:40Z</dcterms:modified>
</cp:coreProperties>
</file>