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7" r:id="rId2"/>
    <p:sldId id="305" r:id="rId3"/>
    <p:sldId id="362" r:id="rId4"/>
    <p:sldId id="307" r:id="rId5"/>
    <p:sldId id="354" r:id="rId6"/>
    <p:sldId id="306" r:id="rId7"/>
    <p:sldId id="297" r:id="rId8"/>
    <p:sldId id="294" r:id="rId9"/>
    <p:sldId id="357" r:id="rId10"/>
    <p:sldId id="355" r:id="rId11"/>
    <p:sldId id="271" r:id="rId12"/>
    <p:sldId id="279" r:id="rId13"/>
    <p:sldId id="292" r:id="rId14"/>
    <p:sldId id="300" r:id="rId15"/>
    <p:sldId id="359" r:id="rId16"/>
    <p:sldId id="320" r:id="rId17"/>
    <p:sldId id="324" r:id="rId18"/>
    <p:sldId id="360" r:id="rId19"/>
    <p:sldId id="361" r:id="rId20"/>
    <p:sldId id="35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061" autoAdjust="0"/>
  </p:normalViewPr>
  <p:slideViewPr>
    <p:cSldViewPr snapToGrid="0">
      <p:cViewPr>
        <p:scale>
          <a:sx n="49" d="100"/>
          <a:sy n="49" d="100"/>
        </p:scale>
        <p:origin x="1672"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DB365-22CD-4B40-BD01-C3F04FE7D2F5}"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n-US"/>
        </a:p>
      </dgm:t>
    </dgm:pt>
    <dgm:pt modelId="{FA96496E-6875-4734-8CD2-CB2183173000}">
      <dgm:prSet phldrT="[Text]"/>
      <dgm:spPr/>
      <dgm:t>
        <a:bodyPr/>
        <a:lstStyle/>
        <a:p>
          <a:r>
            <a:rPr lang="en-US" dirty="0"/>
            <a:t>Excelling Programs</a:t>
          </a:r>
        </a:p>
      </dgm:t>
    </dgm:pt>
    <dgm:pt modelId="{5B8EC0AA-1477-4851-8FD8-A51AE976CE01}" type="parTrans" cxnId="{DE196715-B209-4F47-80E8-BA07B553490C}">
      <dgm:prSet/>
      <dgm:spPr/>
      <dgm:t>
        <a:bodyPr/>
        <a:lstStyle/>
        <a:p>
          <a:endParaRPr lang="en-US"/>
        </a:p>
      </dgm:t>
    </dgm:pt>
    <dgm:pt modelId="{EB2691BE-3EF1-4BBB-BD8D-26157458266D}" type="sibTrans" cxnId="{DE196715-B209-4F47-80E8-BA07B553490C}">
      <dgm:prSet/>
      <dgm:spPr/>
      <dgm:t>
        <a:bodyPr/>
        <a:lstStyle/>
        <a:p>
          <a:endParaRPr lang="en-US"/>
        </a:p>
      </dgm:t>
    </dgm:pt>
    <dgm:pt modelId="{440D0A7E-51C4-40D7-9842-48A2B6740E58}">
      <dgm:prSet phldrT="[Text]" custT="1"/>
      <dgm:spPr/>
      <dgm:t>
        <a:bodyPr/>
        <a:lstStyle/>
        <a:p>
          <a:r>
            <a:rPr lang="en-US" sz="1200" b="1" dirty="0"/>
            <a:t>Principal Leadership</a:t>
          </a:r>
        </a:p>
      </dgm:t>
    </dgm:pt>
    <dgm:pt modelId="{763532DF-46B6-43AE-AEF6-794D66C5DAC4}" type="parTrans" cxnId="{B890F813-16BA-44F6-B45B-0040818C4699}">
      <dgm:prSet/>
      <dgm:spPr/>
      <dgm:t>
        <a:bodyPr/>
        <a:lstStyle/>
        <a:p>
          <a:endParaRPr lang="en-US"/>
        </a:p>
      </dgm:t>
    </dgm:pt>
    <dgm:pt modelId="{5DCD51AF-7558-4CFB-A141-E3B620CF5A0A}" type="sibTrans" cxnId="{B890F813-16BA-44F6-B45B-0040818C4699}">
      <dgm:prSet/>
      <dgm:spPr/>
      <dgm:t>
        <a:bodyPr/>
        <a:lstStyle/>
        <a:p>
          <a:endParaRPr lang="en-US"/>
        </a:p>
      </dgm:t>
    </dgm:pt>
    <dgm:pt modelId="{EDFBC8CD-B036-46BD-8D80-7F8F9904D8BC}">
      <dgm:prSet phldrT="[Text]" custT="1"/>
      <dgm:spPr/>
      <dgm:t>
        <a:bodyPr/>
        <a:lstStyle/>
        <a:p>
          <a:r>
            <a:rPr lang="en-US" sz="1200" b="1" dirty="0"/>
            <a:t>Attending to Inequities</a:t>
          </a:r>
        </a:p>
      </dgm:t>
    </dgm:pt>
    <dgm:pt modelId="{2D352146-05C7-411F-94A8-13A3E02E1ED0}" type="parTrans" cxnId="{1376B3A8-9141-4C83-A3F7-446C847A150A}">
      <dgm:prSet/>
      <dgm:spPr/>
      <dgm:t>
        <a:bodyPr/>
        <a:lstStyle/>
        <a:p>
          <a:endParaRPr lang="en-US"/>
        </a:p>
      </dgm:t>
    </dgm:pt>
    <dgm:pt modelId="{BA45BDB7-6C97-4771-A251-13D56B06F1DC}" type="sibTrans" cxnId="{1376B3A8-9141-4C83-A3F7-446C847A150A}">
      <dgm:prSet/>
      <dgm:spPr/>
      <dgm:t>
        <a:bodyPr/>
        <a:lstStyle/>
        <a:p>
          <a:endParaRPr lang="en-US"/>
        </a:p>
      </dgm:t>
    </dgm:pt>
    <dgm:pt modelId="{6F6149D0-DBAB-4020-AAB5-8EDBEC2CBF38}">
      <dgm:prSet phldrT="[Text]" custT="1"/>
      <dgm:spPr/>
      <dgm:t>
        <a:bodyPr/>
        <a:lstStyle/>
        <a:p>
          <a:r>
            <a:rPr lang="en-US" sz="1200" b="1" dirty="0"/>
            <a:t>Giving Voice/ Sharing Power</a:t>
          </a:r>
        </a:p>
      </dgm:t>
    </dgm:pt>
    <dgm:pt modelId="{C86B02C4-49A8-42E7-98DA-40B57FBE1756}" type="parTrans" cxnId="{1E48E03A-56D9-415E-BFCE-15371DB3132C}">
      <dgm:prSet/>
      <dgm:spPr/>
      <dgm:t>
        <a:bodyPr/>
        <a:lstStyle/>
        <a:p>
          <a:endParaRPr lang="en-US"/>
        </a:p>
      </dgm:t>
    </dgm:pt>
    <dgm:pt modelId="{C8150174-3B46-4BD7-B193-3454B4B240D6}" type="sibTrans" cxnId="{1E48E03A-56D9-415E-BFCE-15371DB3132C}">
      <dgm:prSet/>
      <dgm:spPr/>
      <dgm:t>
        <a:bodyPr/>
        <a:lstStyle/>
        <a:p>
          <a:endParaRPr lang="en-US"/>
        </a:p>
      </dgm:t>
    </dgm:pt>
    <dgm:pt modelId="{10FDE36C-C83F-4056-98E7-31433D3F6DE4}">
      <dgm:prSet phldrT="[Text]" custT="1"/>
      <dgm:spPr/>
      <dgm:t>
        <a:bodyPr/>
        <a:lstStyle/>
        <a:p>
          <a:r>
            <a:rPr lang="en-US" sz="1200" b="1" dirty="0"/>
            <a:t>Programmatic Approach</a:t>
          </a:r>
        </a:p>
      </dgm:t>
    </dgm:pt>
    <dgm:pt modelId="{7BAFA8CE-0A44-47BB-994F-0C71C21118D8}" type="parTrans" cxnId="{9DC229C7-6A11-47BF-8612-BDB053C3642B}">
      <dgm:prSet/>
      <dgm:spPr/>
      <dgm:t>
        <a:bodyPr/>
        <a:lstStyle/>
        <a:p>
          <a:endParaRPr lang="en-US"/>
        </a:p>
      </dgm:t>
    </dgm:pt>
    <dgm:pt modelId="{551C17CD-07C1-4F46-AFCC-EBF4A8DA95C0}" type="sibTrans" cxnId="{9DC229C7-6A11-47BF-8612-BDB053C3642B}">
      <dgm:prSet/>
      <dgm:spPr/>
      <dgm:t>
        <a:bodyPr/>
        <a:lstStyle/>
        <a:p>
          <a:endParaRPr lang="en-US"/>
        </a:p>
      </dgm:t>
    </dgm:pt>
    <dgm:pt modelId="{854E40F0-2CEB-40BD-9E7A-BDE67AB1E5B0}">
      <dgm:prSet custT="1"/>
      <dgm:spPr/>
      <dgm:t>
        <a:bodyPr/>
        <a:lstStyle/>
        <a:p>
          <a:r>
            <a:rPr lang="en-US" sz="1200" b="1" dirty="0"/>
            <a:t>Teamwork/ Shared Leadership</a:t>
          </a:r>
        </a:p>
      </dgm:t>
    </dgm:pt>
    <dgm:pt modelId="{ECF27C08-1D1F-4873-A826-8FDA8EE63CDB}" type="parTrans" cxnId="{619B5FBA-6BBF-4F4A-A16E-68E2FC4F751D}">
      <dgm:prSet/>
      <dgm:spPr/>
      <dgm:t>
        <a:bodyPr/>
        <a:lstStyle/>
        <a:p>
          <a:endParaRPr lang="en-US"/>
        </a:p>
      </dgm:t>
    </dgm:pt>
    <dgm:pt modelId="{33B78C2A-75CD-4DF2-8C15-8FB68EF2874D}" type="sibTrans" cxnId="{619B5FBA-6BBF-4F4A-A16E-68E2FC4F751D}">
      <dgm:prSet/>
      <dgm:spPr/>
      <dgm:t>
        <a:bodyPr/>
        <a:lstStyle/>
        <a:p>
          <a:endParaRPr lang="en-US"/>
        </a:p>
      </dgm:t>
    </dgm:pt>
    <dgm:pt modelId="{D71BFD5B-7DC3-4005-B289-633F3236BCFE}">
      <dgm:prSet/>
      <dgm:spPr/>
      <dgm:t>
        <a:bodyPr/>
        <a:lstStyle/>
        <a:p>
          <a:r>
            <a:rPr lang="en-US" b="1" dirty="0"/>
            <a:t>Evaluation </a:t>
          </a:r>
        </a:p>
      </dgm:t>
    </dgm:pt>
    <dgm:pt modelId="{505F9922-BB1F-4160-A28B-7371ACAAB09C}" type="parTrans" cxnId="{D2927832-7598-4883-8218-B586D762E1DE}">
      <dgm:prSet/>
      <dgm:spPr/>
      <dgm:t>
        <a:bodyPr/>
        <a:lstStyle/>
        <a:p>
          <a:endParaRPr lang="en-US"/>
        </a:p>
      </dgm:t>
    </dgm:pt>
    <dgm:pt modelId="{43A3E33B-167A-447C-9ABC-EDE455601A00}" type="sibTrans" cxnId="{D2927832-7598-4883-8218-B586D762E1DE}">
      <dgm:prSet/>
      <dgm:spPr/>
      <dgm:t>
        <a:bodyPr/>
        <a:lstStyle/>
        <a:p>
          <a:endParaRPr lang="en-US"/>
        </a:p>
      </dgm:t>
    </dgm:pt>
    <dgm:pt modelId="{B3CDE1CC-7187-44DB-A07E-C56F0DF306BE}" type="pres">
      <dgm:prSet presAssocID="{BF3DB365-22CD-4B40-BD01-C3F04FE7D2F5}" presName="Name0" presStyleCnt="0">
        <dgm:presLayoutVars>
          <dgm:chMax val="1"/>
          <dgm:dir/>
          <dgm:animLvl val="ctr"/>
          <dgm:resizeHandles val="exact"/>
        </dgm:presLayoutVars>
      </dgm:prSet>
      <dgm:spPr/>
    </dgm:pt>
    <dgm:pt modelId="{DE314A98-1324-4B16-B2C1-DB12AE7C4347}" type="pres">
      <dgm:prSet presAssocID="{FA96496E-6875-4734-8CD2-CB2183173000}" presName="centerShape" presStyleLbl="node0" presStyleIdx="0" presStyleCnt="1" custScaleX="79860" custScaleY="74897"/>
      <dgm:spPr/>
    </dgm:pt>
    <dgm:pt modelId="{E99A7A04-8A35-41FB-BAAF-E9B2C8EECF3D}" type="pres">
      <dgm:prSet presAssocID="{440D0A7E-51C4-40D7-9842-48A2B6740E58}" presName="node" presStyleLbl="node1" presStyleIdx="0" presStyleCnt="6" custScaleX="103773" custScaleY="108869">
        <dgm:presLayoutVars>
          <dgm:bulletEnabled val="1"/>
        </dgm:presLayoutVars>
      </dgm:prSet>
      <dgm:spPr/>
    </dgm:pt>
    <dgm:pt modelId="{A1EE1E4E-8DF4-464E-9CAC-999B8D70F87A}" type="pres">
      <dgm:prSet presAssocID="{440D0A7E-51C4-40D7-9842-48A2B6740E58}" presName="dummy" presStyleCnt="0"/>
      <dgm:spPr/>
    </dgm:pt>
    <dgm:pt modelId="{F3706AE3-DD8F-4BE4-B862-A75CE8729164}" type="pres">
      <dgm:prSet presAssocID="{5DCD51AF-7558-4CFB-A141-E3B620CF5A0A}" presName="sibTrans" presStyleLbl="sibTrans2D1" presStyleIdx="0" presStyleCnt="6"/>
      <dgm:spPr/>
    </dgm:pt>
    <dgm:pt modelId="{D2085E6A-380E-42B9-8B5A-EC2D9F0DCF99}" type="pres">
      <dgm:prSet presAssocID="{EDFBC8CD-B036-46BD-8D80-7F8F9904D8BC}" presName="node" presStyleLbl="node1" presStyleIdx="1" presStyleCnt="6">
        <dgm:presLayoutVars>
          <dgm:bulletEnabled val="1"/>
        </dgm:presLayoutVars>
      </dgm:prSet>
      <dgm:spPr/>
    </dgm:pt>
    <dgm:pt modelId="{93DAB0B5-A195-472D-9169-C5757FB1009E}" type="pres">
      <dgm:prSet presAssocID="{EDFBC8CD-B036-46BD-8D80-7F8F9904D8BC}" presName="dummy" presStyleCnt="0"/>
      <dgm:spPr/>
    </dgm:pt>
    <dgm:pt modelId="{D220BEA4-EBF2-452D-9952-9826A9663015}" type="pres">
      <dgm:prSet presAssocID="{BA45BDB7-6C97-4771-A251-13D56B06F1DC}" presName="sibTrans" presStyleLbl="sibTrans2D1" presStyleIdx="1" presStyleCnt="6"/>
      <dgm:spPr/>
    </dgm:pt>
    <dgm:pt modelId="{9C2A54AA-5389-4F47-BF04-2A946B056662}" type="pres">
      <dgm:prSet presAssocID="{6F6149D0-DBAB-4020-AAB5-8EDBEC2CBF38}" presName="node" presStyleLbl="node1" presStyleIdx="2" presStyleCnt="6">
        <dgm:presLayoutVars>
          <dgm:bulletEnabled val="1"/>
        </dgm:presLayoutVars>
      </dgm:prSet>
      <dgm:spPr/>
    </dgm:pt>
    <dgm:pt modelId="{16CE627E-C7AB-4127-837A-8983F46006D5}" type="pres">
      <dgm:prSet presAssocID="{6F6149D0-DBAB-4020-AAB5-8EDBEC2CBF38}" presName="dummy" presStyleCnt="0"/>
      <dgm:spPr/>
    </dgm:pt>
    <dgm:pt modelId="{F31FECF3-22C2-431B-BCE8-142B6ED2FD93}" type="pres">
      <dgm:prSet presAssocID="{C8150174-3B46-4BD7-B193-3454B4B240D6}" presName="sibTrans" presStyleLbl="sibTrans2D1" presStyleIdx="2" presStyleCnt="6"/>
      <dgm:spPr/>
    </dgm:pt>
    <dgm:pt modelId="{A1A3459F-DA53-41CA-9E39-929D116954E7}" type="pres">
      <dgm:prSet presAssocID="{10FDE36C-C83F-4056-98E7-31433D3F6DE4}" presName="node" presStyleLbl="node1" presStyleIdx="3" presStyleCnt="6" custScaleX="121195" custScaleY="109528">
        <dgm:presLayoutVars>
          <dgm:bulletEnabled val="1"/>
        </dgm:presLayoutVars>
      </dgm:prSet>
      <dgm:spPr/>
    </dgm:pt>
    <dgm:pt modelId="{18D0C30E-5DCB-444D-8A81-63403C46E758}" type="pres">
      <dgm:prSet presAssocID="{10FDE36C-C83F-4056-98E7-31433D3F6DE4}" presName="dummy" presStyleCnt="0"/>
      <dgm:spPr/>
    </dgm:pt>
    <dgm:pt modelId="{F7210EA9-0841-4DE4-9A9C-9215B67C5182}" type="pres">
      <dgm:prSet presAssocID="{551C17CD-07C1-4F46-AFCC-EBF4A8DA95C0}" presName="sibTrans" presStyleLbl="sibTrans2D1" presStyleIdx="3" presStyleCnt="6"/>
      <dgm:spPr/>
    </dgm:pt>
    <dgm:pt modelId="{F16B94D7-E453-493F-A7FD-7D7D726DC9A4}" type="pres">
      <dgm:prSet presAssocID="{854E40F0-2CEB-40BD-9E7A-BDE67AB1E5B0}" presName="node" presStyleLbl="node1" presStyleIdx="4" presStyleCnt="6" custScaleX="110217">
        <dgm:presLayoutVars>
          <dgm:bulletEnabled val="1"/>
        </dgm:presLayoutVars>
      </dgm:prSet>
      <dgm:spPr/>
    </dgm:pt>
    <dgm:pt modelId="{59C7D232-D8BE-4662-AF06-3C13A015538A}" type="pres">
      <dgm:prSet presAssocID="{854E40F0-2CEB-40BD-9E7A-BDE67AB1E5B0}" presName="dummy" presStyleCnt="0"/>
      <dgm:spPr/>
    </dgm:pt>
    <dgm:pt modelId="{6289C976-0335-45AA-AFB9-7363E8A2951E}" type="pres">
      <dgm:prSet presAssocID="{33B78C2A-75CD-4DF2-8C15-8FB68EF2874D}" presName="sibTrans" presStyleLbl="sibTrans2D1" presStyleIdx="4" presStyleCnt="6"/>
      <dgm:spPr/>
    </dgm:pt>
    <dgm:pt modelId="{AA6AE228-7D5E-4BB8-BC85-0173725BFD9E}" type="pres">
      <dgm:prSet presAssocID="{D71BFD5B-7DC3-4005-B289-633F3236BCFE}" presName="node" presStyleLbl="node1" presStyleIdx="5" presStyleCnt="6">
        <dgm:presLayoutVars>
          <dgm:bulletEnabled val="1"/>
        </dgm:presLayoutVars>
      </dgm:prSet>
      <dgm:spPr/>
    </dgm:pt>
    <dgm:pt modelId="{7CC6E40C-2D78-4332-9F2E-64D0F045DE35}" type="pres">
      <dgm:prSet presAssocID="{D71BFD5B-7DC3-4005-B289-633F3236BCFE}" presName="dummy" presStyleCnt="0"/>
      <dgm:spPr/>
    </dgm:pt>
    <dgm:pt modelId="{35529547-FD01-490C-802A-BC5E94DA83B7}" type="pres">
      <dgm:prSet presAssocID="{43A3E33B-167A-447C-9ABC-EDE455601A00}" presName="sibTrans" presStyleLbl="sibTrans2D1" presStyleIdx="5" presStyleCnt="6"/>
      <dgm:spPr/>
    </dgm:pt>
  </dgm:ptLst>
  <dgm:cxnLst>
    <dgm:cxn modelId="{2B57E805-BF49-4302-B6C6-12A47196C3ED}" type="presOf" srcId="{854E40F0-2CEB-40BD-9E7A-BDE67AB1E5B0}" destId="{F16B94D7-E453-493F-A7FD-7D7D726DC9A4}" srcOrd="0" destOrd="0" presId="urn:microsoft.com/office/officeart/2005/8/layout/radial6"/>
    <dgm:cxn modelId="{6E5CD70E-AD9C-4678-B95E-0A8FC1029420}" type="presOf" srcId="{FA96496E-6875-4734-8CD2-CB2183173000}" destId="{DE314A98-1324-4B16-B2C1-DB12AE7C4347}" srcOrd="0" destOrd="0" presId="urn:microsoft.com/office/officeart/2005/8/layout/radial6"/>
    <dgm:cxn modelId="{B890F813-16BA-44F6-B45B-0040818C4699}" srcId="{FA96496E-6875-4734-8CD2-CB2183173000}" destId="{440D0A7E-51C4-40D7-9842-48A2B6740E58}" srcOrd="0" destOrd="0" parTransId="{763532DF-46B6-43AE-AEF6-794D66C5DAC4}" sibTransId="{5DCD51AF-7558-4CFB-A141-E3B620CF5A0A}"/>
    <dgm:cxn modelId="{DE196715-B209-4F47-80E8-BA07B553490C}" srcId="{BF3DB365-22CD-4B40-BD01-C3F04FE7D2F5}" destId="{FA96496E-6875-4734-8CD2-CB2183173000}" srcOrd="0" destOrd="0" parTransId="{5B8EC0AA-1477-4851-8FD8-A51AE976CE01}" sibTransId="{EB2691BE-3EF1-4BBB-BD8D-26157458266D}"/>
    <dgm:cxn modelId="{DF8CDF27-725B-4EA9-9016-658366B22844}" type="presOf" srcId="{440D0A7E-51C4-40D7-9842-48A2B6740E58}" destId="{E99A7A04-8A35-41FB-BAAF-E9B2C8EECF3D}" srcOrd="0" destOrd="0" presId="urn:microsoft.com/office/officeart/2005/8/layout/radial6"/>
    <dgm:cxn modelId="{D2927832-7598-4883-8218-B586D762E1DE}" srcId="{FA96496E-6875-4734-8CD2-CB2183173000}" destId="{D71BFD5B-7DC3-4005-B289-633F3236BCFE}" srcOrd="5" destOrd="0" parTransId="{505F9922-BB1F-4160-A28B-7371ACAAB09C}" sibTransId="{43A3E33B-167A-447C-9ABC-EDE455601A00}"/>
    <dgm:cxn modelId="{1E48E03A-56D9-415E-BFCE-15371DB3132C}" srcId="{FA96496E-6875-4734-8CD2-CB2183173000}" destId="{6F6149D0-DBAB-4020-AAB5-8EDBEC2CBF38}" srcOrd="2" destOrd="0" parTransId="{C86B02C4-49A8-42E7-98DA-40B57FBE1756}" sibTransId="{C8150174-3B46-4BD7-B193-3454B4B240D6}"/>
    <dgm:cxn modelId="{2F5A8761-58B5-4F10-A514-7B389AEA4C23}" type="presOf" srcId="{5DCD51AF-7558-4CFB-A141-E3B620CF5A0A}" destId="{F3706AE3-DD8F-4BE4-B862-A75CE8729164}" srcOrd="0" destOrd="0" presId="urn:microsoft.com/office/officeart/2005/8/layout/radial6"/>
    <dgm:cxn modelId="{AD7BD949-9444-489B-B749-0747A54016E3}" type="presOf" srcId="{BA45BDB7-6C97-4771-A251-13D56B06F1DC}" destId="{D220BEA4-EBF2-452D-9952-9826A9663015}" srcOrd="0" destOrd="0" presId="urn:microsoft.com/office/officeart/2005/8/layout/radial6"/>
    <dgm:cxn modelId="{3B77FA83-C4A5-4B29-82C1-A42C871D332C}" type="presOf" srcId="{43A3E33B-167A-447C-9ABC-EDE455601A00}" destId="{35529547-FD01-490C-802A-BC5E94DA83B7}" srcOrd="0" destOrd="0" presId="urn:microsoft.com/office/officeart/2005/8/layout/radial6"/>
    <dgm:cxn modelId="{1190B284-209D-4EF1-9DEF-EB501BBFCAD1}" type="presOf" srcId="{551C17CD-07C1-4F46-AFCC-EBF4A8DA95C0}" destId="{F7210EA9-0841-4DE4-9A9C-9215B67C5182}" srcOrd="0" destOrd="0" presId="urn:microsoft.com/office/officeart/2005/8/layout/radial6"/>
    <dgm:cxn modelId="{6BB68285-7781-4262-AE6C-0D0D37755E85}" type="presOf" srcId="{6F6149D0-DBAB-4020-AAB5-8EDBEC2CBF38}" destId="{9C2A54AA-5389-4F47-BF04-2A946B056662}" srcOrd="0" destOrd="0" presId="urn:microsoft.com/office/officeart/2005/8/layout/radial6"/>
    <dgm:cxn modelId="{0B73BB9E-3425-43DD-82C2-3CB43FB0EEC1}" type="presOf" srcId="{D71BFD5B-7DC3-4005-B289-633F3236BCFE}" destId="{AA6AE228-7D5E-4BB8-BC85-0173725BFD9E}" srcOrd="0" destOrd="0" presId="urn:microsoft.com/office/officeart/2005/8/layout/radial6"/>
    <dgm:cxn modelId="{1376B3A8-9141-4C83-A3F7-446C847A150A}" srcId="{FA96496E-6875-4734-8CD2-CB2183173000}" destId="{EDFBC8CD-B036-46BD-8D80-7F8F9904D8BC}" srcOrd="1" destOrd="0" parTransId="{2D352146-05C7-411F-94A8-13A3E02E1ED0}" sibTransId="{BA45BDB7-6C97-4771-A251-13D56B06F1DC}"/>
    <dgm:cxn modelId="{BEA320B4-65E7-450D-A28B-88B89BA684A1}" type="presOf" srcId="{C8150174-3B46-4BD7-B193-3454B4B240D6}" destId="{F31FECF3-22C2-431B-BCE8-142B6ED2FD93}" srcOrd="0" destOrd="0" presId="urn:microsoft.com/office/officeart/2005/8/layout/radial6"/>
    <dgm:cxn modelId="{1B680BB5-A941-4D10-A449-425A08000435}" type="presOf" srcId="{EDFBC8CD-B036-46BD-8D80-7F8F9904D8BC}" destId="{D2085E6A-380E-42B9-8B5A-EC2D9F0DCF99}" srcOrd="0" destOrd="0" presId="urn:microsoft.com/office/officeart/2005/8/layout/radial6"/>
    <dgm:cxn modelId="{619B5FBA-6BBF-4F4A-A16E-68E2FC4F751D}" srcId="{FA96496E-6875-4734-8CD2-CB2183173000}" destId="{854E40F0-2CEB-40BD-9E7A-BDE67AB1E5B0}" srcOrd="4" destOrd="0" parTransId="{ECF27C08-1D1F-4873-A826-8FDA8EE63CDB}" sibTransId="{33B78C2A-75CD-4DF2-8C15-8FB68EF2874D}"/>
    <dgm:cxn modelId="{9DC229C7-6A11-47BF-8612-BDB053C3642B}" srcId="{FA96496E-6875-4734-8CD2-CB2183173000}" destId="{10FDE36C-C83F-4056-98E7-31433D3F6DE4}" srcOrd="3" destOrd="0" parTransId="{7BAFA8CE-0A44-47BB-994F-0C71C21118D8}" sibTransId="{551C17CD-07C1-4F46-AFCC-EBF4A8DA95C0}"/>
    <dgm:cxn modelId="{CC14A9D1-00A3-45EF-A612-F22ACF44E708}" type="presOf" srcId="{10FDE36C-C83F-4056-98E7-31433D3F6DE4}" destId="{A1A3459F-DA53-41CA-9E39-929D116954E7}" srcOrd="0" destOrd="0" presId="urn:microsoft.com/office/officeart/2005/8/layout/radial6"/>
    <dgm:cxn modelId="{C7AA6CEC-B629-4E56-A1B6-A9C2562BE58A}" type="presOf" srcId="{BF3DB365-22CD-4B40-BD01-C3F04FE7D2F5}" destId="{B3CDE1CC-7187-44DB-A07E-C56F0DF306BE}" srcOrd="0" destOrd="0" presId="urn:microsoft.com/office/officeart/2005/8/layout/radial6"/>
    <dgm:cxn modelId="{2E4515F1-6D9F-404B-B031-3CFD2FD73562}" type="presOf" srcId="{33B78C2A-75CD-4DF2-8C15-8FB68EF2874D}" destId="{6289C976-0335-45AA-AFB9-7363E8A2951E}" srcOrd="0" destOrd="0" presId="urn:microsoft.com/office/officeart/2005/8/layout/radial6"/>
    <dgm:cxn modelId="{B8789647-E64D-440B-8A25-0707A240E9BE}" type="presParOf" srcId="{B3CDE1CC-7187-44DB-A07E-C56F0DF306BE}" destId="{DE314A98-1324-4B16-B2C1-DB12AE7C4347}" srcOrd="0" destOrd="0" presId="urn:microsoft.com/office/officeart/2005/8/layout/radial6"/>
    <dgm:cxn modelId="{3BEDB447-A00E-466F-802A-D594001B1827}" type="presParOf" srcId="{B3CDE1CC-7187-44DB-A07E-C56F0DF306BE}" destId="{E99A7A04-8A35-41FB-BAAF-E9B2C8EECF3D}" srcOrd="1" destOrd="0" presId="urn:microsoft.com/office/officeart/2005/8/layout/radial6"/>
    <dgm:cxn modelId="{4366CD62-3D45-46C0-9AFB-324B88E8F725}" type="presParOf" srcId="{B3CDE1CC-7187-44DB-A07E-C56F0DF306BE}" destId="{A1EE1E4E-8DF4-464E-9CAC-999B8D70F87A}" srcOrd="2" destOrd="0" presId="urn:microsoft.com/office/officeart/2005/8/layout/radial6"/>
    <dgm:cxn modelId="{A668D500-0B76-4792-AA12-E1B8E085FC7E}" type="presParOf" srcId="{B3CDE1CC-7187-44DB-A07E-C56F0DF306BE}" destId="{F3706AE3-DD8F-4BE4-B862-A75CE8729164}" srcOrd="3" destOrd="0" presId="urn:microsoft.com/office/officeart/2005/8/layout/radial6"/>
    <dgm:cxn modelId="{195BBD31-8830-44BF-AEA3-EEFBB4A83E75}" type="presParOf" srcId="{B3CDE1CC-7187-44DB-A07E-C56F0DF306BE}" destId="{D2085E6A-380E-42B9-8B5A-EC2D9F0DCF99}" srcOrd="4" destOrd="0" presId="urn:microsoft.com/office/officeart/2005/8/layout/radial6"/>
    <dgm:cxn modelId="{2959F3A9-5C69-473F-8F0D-AAC9D66491F6}" type="presParOf" srcId="{B3CDE1CC-7187-44DB-A07E-C56F0DF306BE}" destId="{93DAB0B5-A195-472D-9169-C5757FB1009E}" srcOrd="5" destOrd="0" presId="urn:microsoft.com/office/officeart/2005/8/layout/radial6"/>
    <dgm:cxn modelId="{61F2BB4B-6939-4279-B973-752798FA2A83}" type="presParOf" srcId="{B3CDE1CC-7187-44DB-A07E-C56F0DF306BE}" destId="{D220BEA4-EBF2-452D-9952-9826A9663015}" srcOrd="6" destOrd="0" presId="urn:microsoft.com/office/officeart/2005/8/layout/radial6"/>
    <dgm:cxn modelId="{5C60F811-8060-4618-A5B1-8A4AEED94C76}" type="presParOf" srcId="{B3CDE1CC-7187-44DB-A07E-C56F0DF306BE}" destId="{9C2A54AA-5389-4F47-BF04-2A946B056662}" srcOrd="7" destOrd="0" presId="urn:microsoft.com/office/officeart/2005/8/layout/radial6"/>
    <dgm:cxn modelId="{429F3B50-3EC1-4BC9-8931-BB50FDDC3077}" type="presParOf" srcId="{B3CDE1CC-7187-44DB-A07E-C56F0DF306BE}" destId="{16CE627E-C7AB-4127-837A-8983F46006D5}" srcOrd="8" destOrd="0" presId="urn:microsoft.com/office/officeart/2005/8/layout/radial6"/>
    <dgm:cxn modelId="{5750A41C-F586-49FA-93F2-B3447C0DC5C7}" type="presParOf" srcId="{B3CDE1CC-7187-44DB-A07E-C56F0DF306BE}" destId="{F31FECF3-22C2-431B-BCE8-142B6ED2FD93}" srcOrd="9" destOrd="0" presId="urn:microsoft.com/office/officeart/2005/8/layout/radial6"/>
    <dgm:cxn modelId="{87DF1B7D-365F-4D3E-B6D3-A2E6ADC0ACD8}" type="presParOf" srcId="{B3CDE1CC-7187-44DB-A07E-C56F0DF306BE}" destId="{A1A3459F-DA53-41CA-9E39-929D116954E7}" srcOrd="10" destOrd="0" presId="urn:microsoft.com/office/officeart/2005/8/layout/radial6"/>
    <dgm:cxn modelId="{256A753A-3D17-41AC-A10C-55D1B5111DDA}" type="presParOf" srcId="{B3CDE1CC-7187-44DB-A07E-C56F0DF306BE}" destId="{18D0C30E-5DCB-444D-8A81-63403C46E758}" srcOrd="11" destOrd="0" presId="urn:microsoft.com/office/officeart/2005/8/layout/radial6"/>
    <dgm:cxn modelId="{B65CB087-5709-4F4B-BB9D-FACC3F044986}" type="presParOf" srcId="{B3CDE1CC-7187-44DB-A07E-C56F0DF306BE}" destId="{F7210EA9-0841-4DE4-9A9C-9215B67C5182}" srcOrd="12" destOrd="0" presId="urn:microsoft.com/office/officeart/2005/8/layout/radial6"/>
    <dgm:cxn modelId="{A0C019F3-F6F4-47B8-9E76-04CAC95A0915}" type="presParOf" srcId="{B3CDE1CC-7187-44DB-A07E-C56F0DF306BE}" destId="{F16B94D7-E453-493F-A7FD-7D7D726DC9A4}" srcOrd="13" destOrd="0" presId="urn:microsoft.com/office/officeart/2005/8/layout/radial6"/>
    <dgm:cxn modelId="{1DD5AFE2-CEFA-43C7-BF19-74817F60556A}" type="presParOf" srcId="{B3CDE1CC-7187-44DB-A07E-C56F0DF306BE}" destId="{59C7D232-D8BE-4662-AF06-3C13A015538A}" srcOrd="14" destOrd="0" presId="urn:microsoft.com/office/officeart/2005/8/layout/radial6"/>
    <dgm:cxn modelId="{CD395167-F7D9-4327-B86E-154180F6351B}" type="presParOf" srcId="{B3CDE1CC-7187-44DB-A07E-C56F0DF306BE}" destId="{6289C976-0335-45AA-AFB9-7363E8A2951E}" srcOrd="15" destOrd="0" presId="urn:microsoft.com/office/officeart/2005/8/layout/radial6"/>
    <dgm:cxn modelId="{D403542C-A629-48A4-8AD2-A4CFEB7DCD9E}" type="presParOf" srcId="{B3CDE1CC-7187-44DB-A07E-C56F0DF306BE}" destId="{AA6AE228-7D5E-4BB8-BC85-0173725BFD9E}" srcOrd="16" destOrd="0" presId="urn:microsoft.com/office/officeart/2005/8/layout/radial6"/>
    <dgm:cxn modelId="{FF74B9A0-2294-4BCC-A6E1-594B821F4520}" type="presParOf" srcId="{B3CDE1CC-7187-44DB-A07E-C56F0DF306BE}" destId="{7CC6E40C-2D78-4332-9F2E-64D0F045DE35}" srcOrd="17" destOrd="0" presId="urn:microsoft.com/office/officeart/2005/8/layout/radial6"/>
    <dgm:cxn modelId="{8E9CF086-2920-498E-B08E-C4F05CEB6E94}" type="presParOf" srcId="{B3CDE1CC-7187-44DB-A07E-C56F0DF306BE}" destId="{35529547-FD01-490C-802A-BC5E94DA83B7}"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1AB1FA-7737-4545-8FB4-7FC9F74BB215}"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n-US"/>
        </a:p>
      </dgm:t>
    </dgm:pt>
    <dgm:pt modelId="{E13FCB33-882A-424D-9585-1B3C0F706638}">
      <dgm:prSet phldrT="[Text]"/>
      <dgm:spPr/>
      <dgm:t>
        <a:bodyPr/>
        <a:lstStyle/>
        <a:p>
          <a:r>
            <a:rPr lang="en-US" b="1" dirty="0"/>
            <a:t>Step</a:t>
          </a:r>
          <a:r>
            <a:rPr lang="en-US" dirty="0"/>
            <a:t> 1</a:t>
          </a:r>
        </a:p>
      </dgm:t>
    </dgm:pt>
    <dgm:pt modelId="{C4FAEB91-D111-465E-8A03-C505B6BAEB1D}" type="parTrans" cxnId="{3FA126FB-0D60-46D4-BC70-9E93655C62A0}">
      <dgm:prSet/>
      <dgm:spPr/>
      <dgm:t>
        <a:bodyPr/>
        <a:lstStyle/>
        <a:p>
          <a:endParaRPr lang="en-US"/>
        </a:p>
      </dgm:t>
    </dgm:pt>
    <dgm:pt modelId="{0666FF95-DBBD-4142-BAAD-D43CFCD3128E}" type="sibTrans" cxnId="{3FA126FB-0D60-46D4-BC70-9E93655C62A0}">
      <dgm:prSet/>
      <dgm:spPr/>
      <dgm:t>
        <a:bodyPr/>
        <a:lstStyle/>
        <a:p>
          <a:endParaRPr lang="en-US"/>
        </a:p>
      </dgm:t>
    </dgm:pt>
    <dgm:pt modelId="{44916302-ED4C-4492-83D1-D2BC41B1A1DC}">
      <dgm:prSet phldrT="[Text]"/>
      <dgm:spPr/>
      <dgm:t>
        <a:bodyPr/>
        <a:lstStyle/>
        <a:p>
          <a:r>
            <a:rPr lang="en-US" b="1" dirty="0">
              <a:latin typeface="Calibri" panose="020F0502020204030204" pitchFamily="34" charset="0"/>
              <a:ea typeface="Calibri" panose="020F0502020204030204" pitchFamily="34" charset="0"/>
              <a:cs typeface="Times New Roman" panose="02020603050405020304" pitchFamily="18" charset="0"/>
            </a:rPr>
            <a:t>Individuals rate the site’s partnership efforts</a:t>
          </a:r>
          <a:endParaRPr lang="en-US" dirty="0"/>
        </a:p>
      </dgm:t>
    </dgm:pt>
    <dgm:pt modelId="{E436C14C-69FF-4B5F-B1C7-15A93CD1A15D}" type="parTrans" cxnId="{EBDC6A2C-E516-4F8B-B643-E5E653A8E357}">
      <dgm:prSet/>
      <dgm:spPr/>
      <dgm:t>
        <a:bodyPr/>
        <a:lstStyle/>
        <a:p>
          <a:endParaRPr lang="en-US"/>
        </a:p>
      </dgm:t>
    </dgm:pt>
    <dgm:pt modelId="{417B3AA1-2468-4205-8C62-FCFC64257B01}" type="sibTrans" cxnId="{EBDC6A2C-E516-4F8B-B643-E5E653A8E357}">
      <dgm:prSet/>
      <dgm:spPr/>
      <dgm:t>
        <a:bodyPr/>
        <a:lstStyle/>
        <a:p>
          <a:endParaRPr lang="en-US"/>
        </a:p>
      </dgm:t>
    </dgm:pt>
    <dgm:pt modelId="{756FE74C-4B12-4A54-8773-298EC0CA34EB}">
      <dgm:prSet phldrT="[Text]"/>
      <dgm:spPr/>
      <dgm:t>
        <a:bodyPr/>
        <a:lstStyle/>
        <a:p>
          <a:r>
            <a:rPr lang="en-US" b="1" dirty="0"/>
            <a:t>Step 2</a:t>
          </a:r>
        </a:p>
      </dgm:t>
    </dgm:pt>
    <dgm:pt modelId="{356BC27A-4199-47D3-8A86-2CAC372184F7}" type="parTrans" cxnId="{EC0A09DB-BE9E-456B-84D8-181CA3A6DB12}">
      <dgm:prSet/>
      <dgm:spPr/>
      <dgm:t>
        <a:bodyPr/>
        <a:lstStyle/>
        <a:p>
          <a:endParaRPr lang="en-US"/>
        </a:p>
      </dgm:t>
    </dgm:pt>
    <dgm:pt modelId="{656E2121-EF4D-48CF-AC7F-10E45AFDA8CD}" type="sibTrans" cxnId="{EC0A09DB-BE9E-456B-84D8-181CA3A6DB12}">
      <dgm:prSet/>
      <dgm:spPr/>
      <dgm:t>
        <a:bodyPr/>
        <a:lstStyle/>
        <a:p>
          <a:endParaRPr lang="en-US"/>
        </a:p>
      </dgm:t>
    </dgm:pt>
    <dgm:pt modelId="{8EE4DE4F-DE59-4158-AD30-09B0C92E0351}">
      <dgm:prSet phldrT="[Text]"/>
      <dgm:spPr/>
      <dgm:t>
        <a:bodyPr/>
        <a:lstStyle/>
        <a:p>
          <a:r>
            <a:rPr lang="en-US" b="1" dirty="0">
              <a:latin typeface="Calibri" panose="020F0502020204030204" pitchFamily="34" charset="0"/>
              <a:ea typeface="Calibri" panose="020F0502020204030204" pitchFamily="34" charset="0"/>
              <a:cs typeface="Times New Roman" panose="02020603050405020304" pitchFamily="18" charset="0"/>
            </a:rPr>
            <a:t>Stakeholders discuss the ratings with one another</a:t>
          </a:r>
          <a:endParaRPr lang="en-US" dirty="0"/>
        </a:p>
      </dgm:t>
    </dgm:pt>
    <dgm:pt modelId="{0592012E-7669-4184-AE83-AEAD1A02BFB2}" type="parTrans" cxnId="{2AF8EB07-6E87-425E-B178-19E7EB5A8A2C}">
      <dgm:prSet/>
      <dgm:spPr/>
      <dgm:t>
        <a:bodyPr/>
        <a:lstStyle/>
        <a:p>
          <a:endParaRPr lang="en-US"/>
        </a:p>
      </dgm:t>
    </dgm:pt>
    <dgm:pt modelId="{EB57FC7B-F19F-4013-92DF-EAA97333DE07}" type="sibTrans" cxnId="{2AF8EB07-6E87-425E-B178-19E7EB5A8A2C}">
      <dgm:prSet/>
      <dgm:spPr/>
      <dgm:t>
        <a:bodyPr/>
        <a:lstStyle/>
        <a:p>
          <a:endParaRPr lang="en-US"/>
        </a:p>
      </dgm:t>
    </dgm:pt>
    <dgm:pt modelId="{C5CEC112-7BE9-458B-9BC2-1844AF83E6B0}">
      <dgm:prSet phldrT="[Text]"/>
      <dgm:spPr/>
      <dgm:t>
        <a:bodyPr/>
        <a:lstStyle/>
        <a:p>
          <a:r>
            <a:rPr lang="en-US" b="1" dirty="0"/>
            <a:t>Step 3</a:t>
          </a:r>
        </a:p>
      </dgm:t>
    </dgm:pt>
    <dgm:pt modelId="{54B15A99-2A44-41D4-8CA6-35613961F743}" type="parTrans" cxnId="{7B5A14DB-327D-443A-AA90-3E27588E62CB}">
      <dgm:prSet/>
      <dgm:spPr/>
      <dgm:t>
        <a:bodyPr/>
        <a:lstStyle/>
        <a:p>
          <a:endParaRPr lang="en-US"/>
        </a:p>
      </dgm:t>
    </dgm:pt>
    <dgm:pt modelId="{6A8145A6-51E8-48CD-AF57-58E6B4CA52DB}" type="sibTrans" cxnId="{7B5A14DB-327D-443A-AA90-3E27588E62CB}">
      <dgm:prSet/>
      <dgm:spPr/>
      <dgm:t>
        <a:bodyPr/>
        <a:lstStyle/>
        <a:p>
          <a:endParaRPr lang="en-US"/>
        </a:p>
      </dgm:t>
    </dgm:pt>
    <dgm:pt modelId="{20D30057-4B77-443F-9F32-452DBC61AC1C}">
      <dgm:prSet phldrT="[Text]"/>
      <dgm:spPr/>
      <dgm:t>
        <a:bodyPr/>
        <a:lstStyle/>
        <a:p>
          <a:r>
            <a:rPr lang="en-US" b="1" dirty="0">
              <a:latin typeface="Calibri" panose="020F0502020204030204" pitchFamily="34" charset="0"/>
              <a:ea typeface="Calibri" panose="020F0502020204030204" pitchFamily="34" charset="0"/>
              <a:cs typeface="Times New Roman" panose="02020603050405020304" pitchFamily="18" charset="0"/>
            </a:rPr>
            <a:t>The group establishes improvement goals and next steps to help meet those goals.</a:t>
          </a:r>
          <a:endParaRPr lang="en-US" dirty="0"/>
        </a:p>
      </dgm:t>
    </dgm:pt>
    <dgm:pt modelId="{447FCCC7-C462-4F50-8BA7-ABDB2988FFCC}" type="parTrans" cxnId="{841BA652-CD3C-44A2-8152-9251607B6C91}">
      <dgm:prSet/>
      <dgm:spPr/>
      <dgm:t>
        <a:bodyPr/>
        <a:lstStyle/>
        <a:p>
          <a:endParaRPr lang="en-US"/>
        </a:p>
      </dgm:t>
    </dgm:pt>
    <dgm:pt modelId="{6601741F-58B5-4652-AB4D-AA17758A6269}" type="sibTrans" cxnId="{841BA652-CD3C-44A2-8152-9251607B6C91}">
      <dgm:prSet/>
      <dgm:spPr/>
      <dgm:t>
        <a:bodyPr/>
        <a:lstStyle/>
        <a:p>
          <a:endParaRPr lang="en-US"/>
        </a:p>
      </dgm:t>
    </dgm:pt>
    <dgm:pt modelId="{C1A14504-92A7-4046-A2C0-297AC724DCFC}" type="pres">
      <dgm:prSet presAssocID="{381AB1FA-7737-4545-8FB4-7FC9F74BB215}" presName="linearFlow" presStyleCnt="0">
        <dgm:presLayoutVars>
          <dgm:dir/>
          <dgm:animLvl val="lvl"/>
          <dgm:resizeHandles val="exact"/>
        </dgm:presLayoutVars>
      </dgm:prSet>
      <dgm:spPr/>
    </dgm:pt>
    <dgm:pt modelId="{CC8B0145-A863-412A-948A-D3B87B3C8EC0}" type="pres">
      <dgm:prSet presAssocID="{E13FCB33-882A-424D-9585-1B3C0F706638}" presName="composite" presStyleCnt="0"/>
      <dgm:spPr/>
    </dgm:pt>
    <dgm:pt modelId="{43771EE7-4EA4-49A6-9BF2-B638678DFE3E}" type="pres">
      <dgm:prSet presAssocID="{E13FCB33-882A-424D-9585-1B3C0F706638}" presName="parTx" presStyleLbl="node1" presStyleIdx="0" presStyleCnt="3">
        <dgm:presLayoutVars>
          <dgm:chMax val="0"/>
          <dgm:chPref val="0"/>
          <dgm:bulletEnabled val="1"/>
        </dgm:presLayoutVars>
      </dgm:prSet>
      <dgm:spPr/>
    </dgm:pt>
    <dgm:pt modelId="{A9A5206B-F4EE-4CCB-AACA-A227A8BDC7F7}" type="pres">
      <dgm:prSet presAssocID="{E13FCB33-882A-424D-9585-1B3C0F706638}" presName="parSh" presStyleLbl="node1" presStyleIdx="0" presStyleCnt="3"/>
      <dgm:spPr/>
    </dgm:pt>
    <dgm:pt modelId="{4806758A-1291-4627-9BA3-44BD8CB8A811}" type="pres">
      <dgm:prSet presAssocID="{E13FCB33-882A-424D-9585-1B3C0F706638}" presName="desTx" presStyleLbl="fgAcc1" presStyleIdx="0" presStyleCnt="3">
        <dgm:presLayoutVars>
          <dgm:bulletEnabled val="1"/>
        </dgm:presLayoutVars>
      </dgm:prSet>
      <dgm:spPr/>
    </dgm:pt>
    <dgm:pt modelId="{66FCACD7-5DE7-458D-B73E-B48DEBD6A449}" type="pres">
      <dgm:prSet presAssocID="{0666FF95-DBBD-4142-BAAD-D43CFCD3128E}" presName="sibTrans" presStyleLbl="sibTrans2D1" presStyleIdx="0" presStyleCnt="2"/>
      <dgm:spPr/>
    </dgm:pt>
    <dgm:pt modelId="{E9BE820C-BB7E-4CC5-92E5-150553C00656}" type="pres">
      <dgm:prSet presAssocID="{0666FF95-DBBD-4142-BAAD-D43CFCD3128E}" presName="connTx" presStyleLbl="sibTrans2D1" presStyleIdx="0" presStyleCnt="2"/>
      <dgm:spPr/>
    </dgm:pt>
    <dgm:pt modelId="{4461EC70-C79C-4745-BA3C-AAB268BA62F6}" type="pres">
      <dgm:prSet presAssocID="{756FE74C-4B12-4A54-8773-298EC0CA34EB}" presName="composite" presStyleCnt="0"/>
      <dgm:spPr/>
    </dgm:pt>
    <dgm:pt modelId="{4C455DC1-1D8B-408C-BDEE-29898B127535}" type="pres">
      <dgm:prSet presAssocID="{756FE74C-4B12-4A54-8773-298EC0CA34EB}" presName="parTx" presStyleLbl="node1" presStyleIdx="0" presStyleCnt="3">
        <dgm:presLayoutVars>
          <dgm:chMax val="0"/>
          <dgm:chPref val="0"/>
          <dgm:bulletEnabled val="1"/>
        </dgm:presLayoutVars>
      </dgm:prSet>
      <dgm:spPr/>
    </dgm:pt>
    <dgm:pt modelId="{4D7DC35A-029F-4F88-B528-833D93F143A7}" type="pres">
      <dgm:prSet presAssocID="{756FE74C-4B12-4A54-8773-298EC0CA34EB}" presName="parSh" presStyleLbl="node1" presStyleIdx="1" presStyleCnt="3"/>
      <dgm:spPr/>
    </dgm:pt>
    <dgm:pt modelId="{1ED06CB1-BBA9-497A-B801-36B756C81699}" type="pres">
      <dgm:prSet presAssocID="{756FE74C-4B12-4A54-8773-298EC0CA34EB}" presName="desTx" presStyleLbl="fgAcc1" presStyleIdx="1" presStyleCnt="3">
        <dgm:presLayoutVars>
          <dgm:bulletEnabled val="1"/>
        </dgm:presLayoutVars>
      </dgm:prSet>
      <dgm:spPr/>
    </dgm:pt>
    <dgm:pt modelId="{9A5C3C16-6E4B-4FAA-88A8-27AD3A75D419}" type="pres">
      <dgm:prSet presAssocID="{656E2121-EF4D-48CF-AC7F-10E45AFDA8CD}" presName="sibTrans" presStyleLbl="sibTrans2D1" presStyleIdx="1" presStyleCnt="2"/>
      <dgm:spPr/>
    </dgm:pt>
    <dgm:pt modelId="{EEA8AFBE-7470-4605-BD9B-B5C8ADDABC0F}" type="pres">
      <dgm:prSet presAssocID="{656E2121-EF4D-48CF-AC7F-10E45AFDA8CD}" presName="connTx" presStyleLbl="sibTrans2D1" presStyleIdx="1" presStyleCnt="2"/>
      <dgm:spPr/>
    </dgm:pt>
    <dgm:pt modelId="{1AAD3DF0-F38F-4FF3-9337-12A495EE9A6C}" type="pres">
      <dgm:prSet presAssocID="{C5CEC112-7BE9-458B-9BC2-1844AF83E6B0}" presName="composite" presStyleCnt="0"/>
      <dgm:spPr/>
    </dgm:pt>
    <dgm:pt modelId="{A8CB952E-7AD7-4592-93CD-C143CAEFC5DE}" type="pres">
      <dgm:prSet presAssocID="{C5CEC112-7BE9-458B-9BC2-1844AF83E6B0}" presName="parTx" presStyleLbl="node1" presStyleIdx="1" presStyleCnt="3">
        <dgm:presLayoutVars>
          <dgm:chMax val="0"/>
          <dgm:chPref val="0"/>
          <dgm:bulletEnabled val="1"/>
        </dgm:presLayoutVars>
      </dgm:prSet>
      <dgm:spPr/>
    </dgm:pt>
    <dgm:pt modelId="{6FB8781C-EEF5-4CDE-A630-315E8CA5541E}" type="pres">
      <dgm:prSet presAssocID="{C5CEC112-7BE9-458B-9BC2-1844AF83E6B0}" presName="parSh" presStyleLbl="node1" presStyleIdx="2" presStyleCnt="3"/>
      <dgm:spPr/>
    </dgm:pt>
    <dgm:pt modelId="{6B6CD398-9C24-4138-A716-B0430ACAD4C5}" type="pres">
      <dgm:prSet presAssocID="{C5CEC112-7BE9-458B-9BC2-1844AF83E6B0}" presName="desTx" presStyleLbl="fgAcc1" presStyleIdx="2" presStyleCnt="3">
        <dgm:presLayoutVars>
          <dgm:bulletEnabled val="1"/>
        </dgm:presLayoutVars>
      </dgm:prSet>
      <dgm:spPr/>
    </dgm:pt>
  </dgm:ptLst>
  <dgm:cxnLst>
    <dgm:cxn modelId="{2AF8EB07-6E87-425E-B178-19E7EB5A8A2C}" srcId="{756FE74C-4B12-4A54-8773-298EC0CA34EB}" destId="{8EE4DE4F-DE59-4158-AD30-09B0C92E0351}" srcOrd="0" destOrd="0" parTransId="{0592012E-7669-4184-AE83-AEAD1A02BFB2}" sibTransId="{EB57FC7B-F19F-4013-92DF-EAA97333DE07}"/>
    <dgm:cxn modelId="{EBDC6A2C-E516-4F8B-B643-E5E653A8E357}" srcId="{E13FCB33-882A-424D-9585-1B3C0F706638}" destId="{44916302-ED4C-4492-83D1-D2BC41B1A1DC}" srcOrd="0" destOrd="0" parTransId="{E436C14C-69FF-4B5F-B1C7-15A93CD1A15D}" sibTransId="{417B3AA1-2468-4205-8C62-FCFC64257B01}"/>
    <dgm:cxn modelId="{E74D015C-5084-4B0F-AFE4-40B8A39B3186}" type="presOf" srcId="{E13FCB33-882A-424D-9585-1B3C0F706638}" destId="{A9A5206B-F4EE-4CCB-AACA-A227A8BDC7F7}" srcOrd="1" destOrd="0" presId="urn:microsoft.com/office/officeart/2005/8/layout/process3"/>
    <dgm:cxn modelId="{7F2DF362-1D58-4D5F-9D5E-FE0B853FC854}" type="presOf" srcId="{20D30057-4B77-443F-9F32-452DBC61AC1C}" destId="{6B6CD398-9C24-4138-A716-B0430ACAD4C5}" srcOrd="0" destOrd="0" presId="urn:microsoft.com/office/officeart/2005/8/layout/process3"/>
    <dgm:cxn modelId="{7F8B8F69-0C18-4D4D-A0AE-15C2850A6E01}" type="presOf" srcId="{381AB1FA-7737-4545-8FB4-7FC9F74BB215}" destId="{C1A14504-92A7-4046-A2C0-297AC724DCFC}" srcOrd="0" destOrd="0" presId="urn:microsoft.com/office/officeart/2005/8/layout/process3"/>
    <dgm:cxn modelId="{986EFD6B-0389-40E9-BCC4-C19E98890110}" type="presOf" srcId="{756FE74C-4B12-4A54-8773-298EC0CA34EB}" destId="{4C455DC1-1D8B-408C-BDEE-29898B127535}" srcOrd="0" destOrd="0" presId="urn:microsoft.com/office/officeart/2005/8/layout/process3"/>
    <dgm:cxn modelId="{841BA652-CD3C-44A2-8152-9251607B6C91}" srcId="{C5CEC112-7BE9-458B-9BC2-1844AF83E6B0}" destId="{20D30057-4B77-443F-9F32-452DBC61AC1C}" srcOrd="0" destOrd="0" parTransId="{447FCCC7-C462-4F50-8BA7-ABDB2988FFCC}" sibTransId="{6601741F-58B5-4652-AB4D-AA17758A6269}"/>
    <dgm:cxn modelId="{64C3FC57-C43B-4718-9F1E-8617C3C78EF2}" type="presOf" srcId="{656E2121-EF4D-48CF-AC7F-10E45AFDA8CD}" destId="{9A5C3C16-6E4B-4FAA-88A8-27AD3A75D419}" srcOrd="0" destOrd="0" presId="urn:microsoft.com/office/officeart/2005/8/layout/process3"/>
    <dgm:cxn modelId="{D9DE317D-D0D9-4257-9476-4A21D002233A}" type="presOf" srcId="{C5CEC112-7BE9-458B-9BC2-1844AF83E6B0}" destId="{A8CB952E-7AD7-4592-93CD-C143CAEFC5DE}" srcOrd="0" destOrd="0" presId="urn:microsoft.com/office/officeart/2005/8/layout/process3"/>
    <dgm:cxn modelId="{1F68507E-15C6-49B0-AD8F-1C41070EE45E}" type="presOf" srcId="{8EE4DE4F-DE59-4158-AD30-09B0C92E0351}" destId="{1ED06CB1-BBA9-497A-B801-36B756C81699}" srcOrd="0" destOrd="0" presId="urn:microsoft.com/office/officeart/2005/8/layout/process3"/>
    <dgm:cxn modelId="{4A8ABF91-D274-4CEE-BBFF-9497E93F78C4}" type="presOf" srcId="{C5CEC112-7BE9-458B-9BC2-1844AF83E6B0}" destId="{6FB8781C-EEF5-4CDE-A630-315E8CA5541E}" srcOrd="1" destOrd="0" presId="urn:microsoft.com/office/officeart/2005/8/layout/process3"/>
    <dgm:cxn modelId="{C41BFCAA-8759-45E1-9EA7-389FF34E30D6}" type="presOf" srcId="{0666FF95-DBBD-4142-BAAD-D43CFCD3128E}" destId="{66FCACD7-5DE7-458D-B73E-B48DEBD6A449}" srcOrd="0" destOrd="0" presId="urn:microsoft.com/office/officeart/2005/8/layout/process3"/>
    <dgm:cxn modelId="{4E9A5BBE-624C-47CF-9703-246C3F9484D6}" type="presOf" srcId="{0666FF95-DBBD-4142-BAAD-D43CFCD3128E}" destId="{E9BE820C-BB7E-4CC5-92E5-150553C00656}" srcOrd="1" destOrd="0" presId="urn:microsoft.com/office/officeart/2005/8/layout/process3"/>
    <dgm:cxn modelId="{5C7E3EC2-2ADE-45CE-AFAB-614C45C66736}" type="presOf" srcId="{756FE74C-4B12-4A54-8773-298EC0CA34EB}" destId="{4D7DC35A-029F-4F88-B528-833D93F143A7}" srcOrd="1" destOrd="0" presId="urn:microsoft.com/office/officeart/2005/8/layout/process3"/>
    <dgm:cxn modelId="{31A7B1CF-E9FC-4C2D-AE67-EFBE6D0B79BB}" type="presOf" srcId="{656E2121-EF4D-48CF-AC7F-10E45AFDA8CD}" destId="{EEA8AFBE-7470-4605-BD9B-B5C8ADDABC0F}" srcOrd="1" destOrd="0" presId="urn:microsoft.com/office/officeart/2005/8/layout/process3"/>
    <dgm:cxn modelId="{EC0A09DB-BE9E-456B-84D8-181CA3A6DB12}" srcId="{381AB1FA-7737-4545-8FB4-7FC9F74BB215}" destId="{756FE74C-4B12-4A54-8773-298EC0CA34EB}" srcOrd="1" destOrd="0" parTransId="{356BC27A-4199-47D3-8A86-2CAC372184F7}" sibTransId="{656E2121-EF4D-48CF-AC7F-10E45AFDA8CD}"/>
    <dgm:cxn modelId="{7B5A14DB-327D-443A-AA90-3E27588E62CB}" srcId="{381AB1FA-7737-4545-8FB4-7FC9F74BB215}" destId="{C5CEC112-7BE9-458B-9BC2-1844AF83E6B0}" srcOrd="2" destOrd="0" parTransId="{54B15A99-2A44-41D4-8CA6-35613961F743}" sibTransId="{6A8145A6-51E8-48CD-AF57-58E6B4CA52DB}"/>
    <dgm:cxn modelId="{208660E3-36F0-48FD-B2F7-731B85357DFE}" type="presOf" srcId="{E13FCB33-882A-424D-9585-1B3C0F706638}" destId="{43771EE7-4EA4-49A6-9BF2-B638678DFE3E}" srcOrd="0" destOrd="0" presId="urn:microsoft.com/office/officeart/2005/8/layout/process3"/>
    <dgm:cxn modelId="{E944F9F4-50B0-4701-8011-88BABDD851F4}" type="presOf" srcId="{44916302-ED4C-4492-83D1-D2BC41B1A1DC}" destId="{4806758A-1291-4627-9BA3-44BD8CB8A811}" srcOrd="0" destOrd="0" presId="urn:microsoft.com/office/officeart/2005/8/layout/process3"/>
    <dgm:cxn modelId="{3FA126FB-0D60-46D4-BC70-9E93655C62A0}" srcId="{381AB1FA-7737-4545-8FB4-7FC9F74BB215}" destId="{E13FCB33-882A-424D-9585-1B3C0F706638}" srcOrd="0" destOrd="0" parTransId="{C4FAEB91-D111-465E-8A03-C505B6BAEB1D}" sibTransId="{0666FF95-DBBD-4142-BAAD-D43CFCD3128E}"/>
    <dgm:cxn modelId="{DDD4E20D-5DC0-4D34-AC6E-985210AA5D03}" type="presParOf" srcId="{C1A14504-92A7-4046-A2C0-297AC724DCFC}" destId="{CC8B0145-A863-412A-948A-D3B87B3C8EC0}" srcOrd="0" destOrd="0" presId="urn:microsoft.com/office/officeart/2005/8/layout/process3"/>
    <dgm:cxn modelId="{E29DD06F-0703-47D4-90A3-DA6BE0D16D63}" type="presParOf" srcId="{CC8B0145-A863-412A-948A-D3B87B3C8EC0}" destId="{43771EE7-4EA4-49A6-9BF2-B638678DFE3E}" srcOrd="0" destOrd="0" presId="urn:microsoft.com/office/officeart/2005/8/layout/process3"/>
    <dgm:cxn modelId="{A4235C3A-BCBF-4EE5-8E31-AF2DFAE8D346}" type="presParOf" srcId="{CC8B0145-A863-412A-948A-D3B87B3C8EC0}" destId="{A9A5206B-F4EE-4CCB-AACA-A227A8BDC7F7}" srcOrd="1" destOrd="0" presId="urn:microsoft.com/office/officeart/2005/8/layout/process3"/>
    <dgm:cxn modelId="{02817A90-2B3A-42C0-9334-6DC625F9282B}" type="presParOf" srcId="{CC8B0145-A863-412A-948A-D3B87B3C8EC0}" destId="{4806758A-1291-4627-9BA3-44BD8CB8A811}" srcOrd="2" destOrd="0" presId="urn:microsoft.com/office/officeart/2005/8/layout/process3"/>
    <dgm:cxn modelId="{C9BF4678-6499-494C-8EA7-82D12D39921E}" type="presParOf" srcId="{C1A14504-92A7-4046-A2C0-297AC724DCFC}" destId="{66FCACD7-5DE7-458D-B73E-B48DEBD6A449}" srcOrd="1" destOrd="0" presId="urn:microsoft.com/office/officeart/2005/8/layout/process3"/>
    <dgm:cxn modelId="{519C1136-232F-49C3-BC05-659CC779C1DA}" type="presParOf" srcId="{66FCACD7-5DE7-458D-B73E-B48DEBD6A449}" destId="{E9BE820C-BB7E-4CC5-92E5-150553C00656}" srcOrd="0" destOrd="0" presId="urn:microsoft.com/office/officeart/2005/8/layout/process3"/>
    <dgm:cxn modelId="{4D44C619-DC30-4940-B6AF-917BA873267A}" type="presParOf" srcId="{C1A14504-92A7-4046-A2C0-297AC724DCFC}" destId="{4461EC70-C79C-4745-BA3C-AAB268BA62F6}" srcOrd="2" destOrd="0" presId="urn:microsoft.com/office/officeart/2005/8/layout/process3"/>
    <dgm:cxn modelId="{E81AC745-3472-473F-806B-9806C76C698B}" type="presParOf" srcId="{4461EC70-C79C-4745-BA3C-AAB268BA62F6}" destId="{4C455DC1-1D8B-408C-BDEE-29898B127535}" srcOrd="0" destOrd="0" presId="urn:microsoft.com/office/officeart/2005/8/layout/process3"/>
    <dgm:cxn modelId="{F7F63B64-6D4F-452A-8F2A-F340F4189E92}" type="presParOf" srcId="{4461EC70-C79C-4745-BA3C-AAB268BA62F6}" destId="{4D7DC35A-029F-4F88-B528-833D93F143A7}" srcOrd="1" destOrd="0" presId="urn:microsoft.com/office/officeart/2005/8/layout/process3"/>
    <dgm:cxn modelId="{B82C30C5-95D6-4D17-9DBE-B2B0227E0EA8}" type="presParOf" srcId="{4461EC70-C79C-4745-BA3C-AAB268BA62F6}" destId="{1ED06CB1-BBA9-497A-B801-36B756C81699}" srcOrd="2" destOrd="0" presId="urn:microsoft.com/office/officeart/2005/8/layout/process3"/>
    <dgm:cxn modelId="{2B594CF6-6C9F-4724-9962-5CBDC21C69D8}" type="presParOf" srcId="{C1A14504-92A7-4046-A2C0-297AC724DCFC}" destId="{9A5C3C16-6E4B-4FAA-88A8-27AD3A75D419}" srcOrd="3" destOrd="0" presId="urn:microsoft.com/office/officeart/2005/8/layout/process3"/>
    <dgm:cxn modelId="{B19A7D67-C8F2-4331-BB22-F8ECDA0ABA9E}" type="presParOf" srcId="{9A5C3C16-6E4B-4FAA-88A8-27AD3A75D419}" destId="{EEA8AFBE-7470-4605-BD9B-B5C8ADDABC0F}" srcOrd="0" destOrd="0" presId="urn:microsoft.com/office/officeart/2005/8/layout/process3"/>
    <dgm:cxn modelId="{BD9B0A1B-5AB7-4CF3-95A6-8C2D72F7EC2C}" type="presParOf" srcId="{C1A14504-92A7-4046-A2C0-297AC724DCFC}" destId="{1AAD3DF0-F38F-4FF3-9337-12A495EE9A6C}" srcOrd="4" destOrd="0" presId="urn:microsoft.com/office/officeart/2005/8/layout/process3"/>
    <dgm:cxn modelId="{EE7C48C6-0839-4CE9-9D4B-34C2FF5BFDAD}" type="presParOf" srcId="{1AAD3DF0-F38F-4FF3-9337-12A495EE9A6C}" destId="{A8CB952E-7AD7-4592-93CD-C143CAEFC5DE}" srcOrd="0" destOrd="0" presId="urn:microsoft.com/office/officeart/2005/8/layout/process3"/>
    <dgm:cxn modelId="{D4FA0A73-C59E-4A11-A103-3E184FC66286}" type="presParOf" srcId="{1AAD3DF0-F38F-4FF3-9337-12A495EE9A6C}" destId="{6FB8781C-EEF5-4CDE-A630-315E8CA5541E}" srcOrd="1" destOrd="0" presId="urn:microsoft.com/office/officeart/2005/8/layout/process3"/>
    <dgm:cxn modelId="{1877E5E0-52F2-4E89-BF62-C214135023BF}" type="presParOf" srcId="{1AAD3DF0-F38F-4FF3-9337-12A495EE9A6C}" destId="{6B6CD398-9C24-4138-A716-B0430ACAD4C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9547-FD01-490C-802A-BC5E94DA83B7}">
      <dsp:nvSpPr>
        <dsp:cNvPr id="0" name=""/>
        <dsp:cNvSpPr/>
      </dsp:nvSpPr>
      <dsp:spPr>
        <a:xfrm>
          <a:off x="1692465" y="585973"/>
          <a:ext cx="4018723" cy="4018723"/>
        </a:xfrm>
        <a:prstGeom prst="blockArc">
          <a:avLst>
            <a:gd name="adj1" fmla="val 12600000"/>
            <a:gd name="adj2" fmla="val 16200000"/>
            <a:gd name="adj3" fmla="val 4521"/>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89C976-0335-45AA-AFB9-7363E8A2951E}">
      <dsp:nvSpPr>
        <dsp:cNvPr id="0" name=""/>
        <dsp:cNvSpPr/>
      </dsp:nvSpPr>
      <dsp:spPr>
        <a:xfrm>
          <a:off x="1692465" y="585973"/>
          <a:ext cx="4018723" cy="4018723"/>
        </a:xfrm>
        <a:prstGeom prst="blockArc">
          <a:avLst>
            <a:gd name="adj1" fmla="val 9000000"/>
            <a:gd name="adj2" fmla="val 12600000"/>
            <a:gd name="adj3" fmla="val 4521"/>
          </a:avLst>
        </a:prstGeom>
        <a:solidFill>
          <a:schemeClr val="accent4">
            <a:hueOff val="8316554"/>
            <a:satOff val="-38374"/>
            <a:lumOff val="1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210EA9-0841-4DE4-9A9C-9215B67C5182}">
      <dsp:nvSpPr>
        <dsp:cNvPr id="0" name=""/>
        <dsp:cNvSpPr/>
      </dsp:nvSpPr>
      <dsp:spPr>
        <a:xfrm>
          <a:off x="1692465" y="585973"/>
          <a:ext cx="4018723" cy="4018723"/>
        </a:xfrm>
        <a:prstGeom prst="blockArc">
          <a:avLst>
            <a:gd name="adj1" fmla="val 5400000"/>
            <a:gd name="adj2" fmla="val 9000000"/>
            <a:gd name="adj3" fmla="val 4521"/>
          </a:avLst>
        </a:prstGeom>
        <a:solidFill>
          <a:schemeClr val="accent4">
            <a:hueOff val="6237415"/>
            <a:satOff val="-28781"/>
            <a:lumOff val="1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1FECF3-22C2-431B-BCE8-142B6ED2FD93}">
      <dsp:nvSpPr>
        <dsp:cNvPr id="0" name=""/>
        <dsp:cNvSpPr/>
      </dsp:nvSpPr>
      <dsp:spPr>
        <a:xfrm>
          <a:off x="1692465" y="585973"/>
          <a:ext cx="4018723" cy="4018723"/>
        </a:xfrm>
        <a:prstGeom prst="blockArc">
          <a:avLst>
            <a:gd name="adj1" fmla="val 1800000"/>
            <a:gd name="adj2" fmla="val 5400000"/>
            <a:gd name="adj3" fmla="val 4521"/>
          </a:avLst>
        </a:prstGeom>
        <a:solidFill>
          <a:schemeClr val="accent4">
            <a:hueOff val="4158277"/>
            <a:satOff val="-19187"/>
            <a:lumOff val="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20BEA4-EBF2-452D-9952-9826A9663015}">
      <dsp:nvSpPr>
        <dsp:cNvPr id="0" name=""/>
        <dsp:cNvSpPr/>
      </dsp:nvSpPr>
      <dsp:spPr>
        <a:xfrm>
          <a:off x="1692465" y="585973"/>
          <a:ext cx="4018723" cy="4018723"/>
        </a:xfrm>
        <a:prstGeom prst="blockArc">
          <a:avLst>
            <a:gd name="adj1" fmla="val 19800000"/>
            <a:gd name="adj2" fmla="val 1800000"/>
            <a:gd name="adj3" fmla="val 4521"/>
          </a:avLst>
        </a:prstGeom>
        <a:solidFill>
          <a:schemeClr val="accent4">
            <a:hueOff val="2079139"/>
            <a:satOff val="-9594"/>
            <a:lumOff val="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706AE3-DD8F-4BE4-B862-A75CE8729164}">
      <dsp:nvSpPr>
        <dsp:cNvPr id="0" name=""/>
        <dsp:cNvSpPr/>
      </dsp:nvSpPr>
      <dsp:spPr>
        <a:xfrm>
          <a:off x="1692465" y="585973"/>
          <a:ext cx="4018723" cy="4018723"/>
        </a:xfrm>
        <a:prstGeom prst="blockArc">
          <a:avLst>
            <a:gd name="adj1" fmla="val 16200000"/>
            <a:gd name="adj2" fmla="val 19800000"/>
            <a:gd name="adj3" fmla="val 452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314A98-1324-4B16-B2C1-DB12AE7C4347}">
      <dsp:nvSpPr>
        <dsp:cNvPr id="0" name=""/>
        <dsp:cNvSpPr/>
      </dsp:nvSpPr>
      <dsp:spPr>
        <a:xfrm>
          <a:off x="2982070" y="1920308"/>
          <a:ext cx="1439513" cy="135005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Excelling Programs</a:t>
          </a:r>
        </a:p>
      </dsp:txBody>
      <dsp:txXfrm>
        <a:off x="3192882" y="2118019"/>
        <a:ext cx="1017889" cy="954631"/>
      </dsp:txXfrm>
    </dsp:sp>
    <dsp:sp modelId="{E99A7A04-8A35-41FB-BAAF-E9B2C8EECF3D}">
      <dsp:nvSpPr>
        <dsp:cNvPr id="0" name=""/>
        <dsp:cNvSpPr/>
      </dsp:nvSpPr>
      <dsp:spPr>
        <a:xfrm>
          <a:off x="3047132" y="-55447"/>
          <a:ext cx="1309389" cy="137369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Principal Leadership</a:t>
          </a:r>
        </a:p>
      </dsp:txBody>
      <dsp:txXfrm>
        <a:off x="3238888" y="145725"/>
        <a:ext cx="925877" cy="971346"/>
      </dsp:txXfrm>
    </dsp:sp>
    <dsp:sp modelId="{D2085E6A-380E-42B9-8B5A-EC2D9F0DCF99}">
      <dsp:nvSpPr>
        <dsp:cNvPr id="0" name=""/>
        <dsp:cNvSpPr/>
      </dsp:nvSpPr>
      <dsp:spPr>
        <a:xfrm>
          <a:off x="4771755" y="982474"/>
          <a:ext cx="1261782" cy="1261782"/>
        </a:xfrm>
        <a:prstGeom prst="ellipse">
          <a:avLst/>
        </a:prstGeom>
        <a:solidFill>
          <a:schemeClr val="accent4">
            <a:hueOff val="2079139"/>
            <a:satOff val="-9594"/>
            <a:lumOff val="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Attending to Inequities</a:t>
          </a:r>
        </a:p>
      </dsp:txBody>
      <dsp:txXfrm>
        <a:off x="4956539" y="1167258"/>
        <a:ext cx="892214" cy="892214"/>
      </dsp:txXfrm>
    </dsp:sp>
    <dsp:sp modelId="{9C2A54AA-5389-4F47-BF04-2A946B056662}">
      <dsp:nvSpPr>
        <dsp:cNvPr id="0" name=""/>
        <dsp:cNvSpPr/>
      </dsp:nvSpPr>
      <dsp:spPr>
        <a:xfrm>
          <a:off x="4771755" y="2946412"/>
          <a:ext cx="1261782" cy="1261782"/>
        </a:xfrm>
        <a:prstGeom prst="ellipse">
          <a:avLst/>
        </a:prstGeom>
        <a:solidFill>
          <a:schemeClr val="accent4">
            <a:hueOff val="4158277"/>
            <a:satOff val="-19187"/>
            <a:lumOff val="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Giving Voice/ Sharing Power</a:t>
          </a:r>
        </a:p>
      </dsp:txBody>
      <dsp:txXfrm>
        <a:off x="4956539" y="3131196"/>
        <a:ext cx="892214" cy="892214"/>
      </dsp:txXfrm>
    </dsp:sp>
    <dsp:sp modelId="{A1A3459F-DA53-41CA-9E39-929D116954E7}">
      <dsp:nvSpPr>
        <dsp:cNvPr id="0" name=""/>
        <dsp:cNvSpPr/>
      </dsp:nvSpPr>
      <dsp:spPr>
        <a:xfrm>
          <a:off x="2937218" y="3868270"/>
          <a:ext cx="1529217" cy="1382005"/>
        </a:xfrm>
        <a:prstGeom prst="ellipse">
          <a:avLst/>
        </a:prstGeom>
        <a:solidFill>
          <a:schemeClr val="accent4">
            <a:hueOff val="6237415"/>
            <a:satOff val="-28781"/>
            <a:lumOff val="1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Programmatic Approach</a:t>
          </a:r>
        </a:p>
      </dsp:txBody>
      <dsp:txXfrm>
        <a:off x="3161167" y="4070660"/>
        <a:ext cx="1081319" cy="977225"/>
      </dsp:txXfrm>
    </dsp:sp>
    <dsp:sp modelId="{F16B94D7-E453-493F-A7FD-7D7D726DC9A4}">
      <dsp:nvSpPr>
        <dsp:cNvPr id="0" name=""/>
        <dsp:cNvSpPr/>
      </dsp:nvSpPr>
      <dsp:spPr>
        <a:xfrm>
          <a:off x="1305657" y="2946412"/>
          <a:ext cx="1390699" cy="1261782"/>
        </a:xfrm>
        <a:prstGeom prst="ellipse">
          <a:avLst/>
        </a:prstGeom>
        <a:solidFill>
          <a:schemeClr val="accent4">
            <a:hueOff val="8316554"/>
            <a:satOff val="-38374"/>
            <a:lumOff val="1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Teamwork/ Shared Leadership</a:t>
          </a:r>
        </a:p>
      </dsp:txBody>
      <dsp:txXfrm>
        <a:off x="1509320" y="3131196"/>
        <a:ext cx="983373" cy="892214"/>
      </dsp:txXfrm>
    </dsp:sp>
    <dsp:sp modelId="{AA6AE228-7D5E-4BB8-BC85-0173725BFD9E}">
      <dsp:nvSpPr>
        <dsp:cNvPr id="0" name=""/>
        <dsp:cNvSpPr/>
      </dsp:nvSpPr>
      <dsp:spPr>
        <a:xfrm>
          <a:off x="1370115" y="982474"/>
          <a:ext cx="1261782" cy="1261782"/>
        </a:xfrm>
        <a:prstGeom prst="ellipse">
          <a:avLst/>
        </a:prstGeom>
        <a:solidFill>
          <a:schemeClr val="accent4">
            <a:hueOff val="10395692"/>
            <a:satOff val="-47968"/>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Evaluation </a:t>
          </a:r>
        </a:p>
      </dsp:txBody>
      <dsp:txXfrm>
        <a:off x="1554899" y="1167258"/>
        <a:ext cx="892214" cy="892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5206B-F4EE-4CCB-AACA-A227A8BDC7F7}">
      <dsp:nvSpPr>
        <dsp:cNvPr id="0" name=""/>
        <dsp:cNvSpPr/>
      </dsp:nvSpPr>
      <dsp:spPr>
        <a:xfrm>
          <a:off x="3527" y="906408"/>
          <a:ext cx="1603965" cy="6480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b="1" kern="1200" dirty="0"/>
            <a:t>Step</a:t>
          </a:r>
          <a:r>
            <a:rPr lang="en-US" sz="1500" kern="1200" dirty="0"/>
            <a:t> 1</a:t>
          </a:r>
        </a:p>
      </dsp:txBody>
      <dsp:txXfrm>
        <a:off x="3527" y="906408"/>
        <a:ext cx="1603965" cy="432000"/>
      </dsp:txXfrm>
    </dsp:sp>
    <dsp:sp modelId="{4806758A-1291-4627-9BA3-44BD8CB8A811}">
      <dsp:nvSpPr>
        <dsp:cNvPr id="0" name=""/>
        <dsp:cNvSpPr/>
      </dsp:nvSpPr>
      <dsp:spPr>
        <a:xfrm>
          <a:off x="332050" y="1338408"/>
          <a:ext cx="1603965" cy="180731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latin typeface="Calibri" panose="020F0502020204030204" pitchFamily="34" charset="0"/>
              <a:ea typeface="Calibri" panose="020F0502020204030204" pitchFamily="34" charset="0"/>
              <a:cs typeface="Times New Roman" panose="02020603050405020304" pitchFamily="18" charset="0"/>
            </a:rPr>
            <a:t>Individuals rate the site’s partnership efforts</a:t>
          </a:r>
          <a:endParaRPr lang="en-US" sz="1500" kern="1200" dirty="0"/>
        </a:p>
      </dsp:txBody>
      <dsp:txXfrm>
        <a:off x="379029" y="1385387"/>
        <a:ext cx="1510007" cy="1713354"/>
      </dsp:txXfrm>
    </dsp:sp>
    <dsp:sp modelId="{66FCACD7-5DE7-458D-B73E-B48DEBD6A449}">
      <dsp:nvSpPr>
        <dsp:cNvPr id="0" name=""/>
        <dsp:cNvSpPr/>
      </dsp:nvSpPr>
      <dsp:spPr>
        <a:xfrm>
          <a:off x="1850648" y="922737"/>
          <a:ext cx="515489" cy="39934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850648" y="1002605"/>
        <a:ext cx="395687" cy="239604"/>
      </dsp:txXfrm>
    </dsp:sp>
    <dsp:sp modelId="{4D7DC35A-029F-4F88-B528-833D93F143A7}">
      <dsp:nvSpPr>
        <dsp:cNvPr id="0" name=""/>
        <dsp:cNvSpPr/>
      </dsp:nvSpPr>
      <dsp:spPr>
        <a:xfrm>
          <a:off x="2580114" y="906408"/>
          <a:ext cx="1603965" cy="648000"/>
        </a:xfrm>
        <a:prstGeom prst="roundRect">
          <a:avLst>
            <a:gd name="adj" fmla="val 10000"/>
          </a:avLst>
        </a:prstGeom>
        <a:solidFill>
          <a:schemeClr val="accent5">
            <a:hueOff val="-3676672"/>
            <a:satOff val="-5114"/>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b="1" kern="1200" dirty="0"/>
            <a:t>Step 2</a:t>
          </a:r>
        </a:p>
      </dsp:txBody>
      <dsp:txXfrm>
        <a:off x="2580114" y="906408"/>
        <a:ext cx="1603965" cy="432000"/>
      </dsp:txXfrm>
    </dsp:sp>
    <dsp:sp modelId="{1ED06CB1-BBA9-497A-B801-36B756C81699}">
      <dsp:nvSpPr>
        <dsp:cNvPr id="0" name=""/>
        <dsp:cNvSpPr/>
      </dsp:nvSpPr>
      <dsp:spPr>
        <a:xfrm>
          <a:off x="2908637" y="1338408"/>
          <a:ext cx="1603965" cy="180731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676672"/>
              <a:satOff val="-5114"/>
              <a:lumOff val="-1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latin typeface="Calibri" panose="020F0502020204030204" pitchFamily="34" charset="0"/>
              <a:ea typeface="Calibri" panose="020F0502020204030204" pitchFamily="34" charset="0"/>
              <a:cs typeface="Times New Roman" panose="02020603050405020304" pitchFamily="18" charset="0"/>
            </a:rPr>
            <a:t>Stakeholders discuss the ratings with one another</a:t>
          </a:r>
          <a:endParaRPr lang="en-US" sz="1500" kern="1200" dirty="0"/>
        </a:p>
      </dsp:txBody>
      <dsp:txXfrm>
        <a:off x="2955616" y="1385387"/>
        <a:ext cx="1510007" cy="1713354"/>
      </dsp:txXfrm>
    </dsp:sp>
    <dsp:sp modelId="{9A5C3C16-6E4B-4FAA-88A8-27AD3A75D419}">
      <dsp:nvSpPr>
        <dsp:cNvPr id="0" name=""/>
        <dsp:cNvSpPr/>
      </dsp:nvSpPr>
      <dsp:spPr>
        <a:xfrm>
          <a:off x="4427234" y="922737"/>
          <a:ext cx="515489" cy="399340"/>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427234" y="1002605"/>
        <a:ext cx="395687" cy="239604"/>
      </dsp:txXfrm>
    </dsp:sp>
    <dsp:sp modelId="{6FB8781C-EEF5-4CDE-A630-315E8CA5541E}">
      <dsp:nvSpPr>
        <dsp:cNvPr id="0" name=""/>
        <dsp:cNvSpPr/>
      </dsp:nvSpPr>
      <dsp:spPr>
        <a:xfrm>
          <a:off x="5156701" y="906408"/>
          <a:ext cx="1603965" cy="648000"/>
        </a:xfrm>
        <a:prstGeom prst="roundRect">
          <a:avLst>
            <a:gd name="adj" fmla="val 10000"/>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b="1" kern="1200" dirty="0"/>
            <a:t>Step 3</a:t>
          </a:r>
        </a:p>
      </dsp:txBody>
      <dsp:txXfrm>
        <a:off x="5156701" y="906408"/>
        <a:ext cx="1603965" cy="432000"/>
      </dsp:txXfrm>
    </dsp:sp>
    <dsp:sp modelId="{6B6CD398-9C24-4138-A716-B0430ACAD4C5}">
      <dsp:nvSpPr>
        <dsp:cNvPr id="0" name=""/>
        <dsp:cNvSpPr/>
      </dsp:nvSpPr>
      <dsp:spPr>
        <a:xfrm>
          <a:off x="5485224" y="1338408"/>
          <a:ext cx="1603965" cy="180731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7353344"/>
              <a:satOff val="-10228"/>
              <a:lumOff val="-39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latin typeface="Calibri" panose="020F0502020204030204" pitchFamily="34" charset="0"/>
              <a:ea typeface="Calibri" panose="020F0502020204030204" pitchFamily="34" charset="0"/>
              <a:cs typeface="Times New Roman" panose="02020603050405020304" pitchFamily="18" charset="0"/>
            </a:rPr>
            <a:t>The group establishes improvement goals and next steps to help meet those goals.</a:t>
          </a:r>
          <a:endParaRPr lang="en-US" sz="1500" kern="1200" dirty="0"/>
        </a:p>
      </dsp:txBody>
      <dsp:txXfrm>
        <a:off x="5532203" y="1385387"/>
        <a:ext cx="1510007" cy="171335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8F7EC-51ED-4AD8-8CD7-ED4D09B4596B}" type="datetimeFigureOut">
              <a:rPr lang="en-US" smtClean="0"/>
              <a:t>11/11/2020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0E0FD-5272-4B49-AD6E-AB76AB9CD6B0}" type="slidenum">
              <a:rPr lang="en-US" smtClean="0"/>
              <a:t>‹#›</a:t>
            </a:fld>
            <a:endParaRPr lang="en-US"/>
          </a:p>
        </p:txBody>
      </p:sp>
    </p:spTree>
    <p:extLst>
      <p:ext uri="{BB962C8B-B14F-4D97-AF65-F5344CB8AC3E}">
        <p14:creationId xmlns:p14="http://schemas.microsoft.com/office/powerpoint/2010/main" val="3908327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framework was an 18-month process for district staff, co-developed by district staff.</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974710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Darcy</a:t>
            </a:r>
          </a:p>
        </p:txBody>
      </p:sp>
      <p:sp>
        <p:nvSpPr>
          <p:cNvPr id="4" name="Slide Number Placeholder 3"/>
          <p:cNvSpPr>
            <a:spLocks noGrp="1"/>
          </p:cNvSpPr>
          <p:nvPr>
            <p:ph type="sldNum" sz="quarter" idx="10"/>
          </p:nvPr>
        </p:nvSpPr>
        <p:spPr/>
        <p:txBody>
          <a:bodyPr/>
          <a:lstStyle/>
          <a:p>
            <a:fld id="{976AB643-1C83-46B1-A4FF-8E4A58FA665A}" type="slidenum">
              <a:rPr lang="en-US" smtClean="0"/>
              <a:t>6</a:t>
            </a:fld>
            <a:endParaRPr lang="en-US"/>
          </a:p>
        </p:txBody>
      </p:sp>
    </p:spTree>
    <p:extLst>
      <p:ext uri="{BB962C8B-B14F-4D97-AF65-F5344CB8AC3E}">
        <p14:creationId xmlns:p14="http://schemas.microsoft.com/office/powerpoint/2010/main" val="372970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How do these concepts help DACs to boost the family voice? Help schools and the district with FSCP as a content area?</a:t>
            </a:r>
          </a:p>
        </p:txBody>
      </p:sp>
      <p:sp>
        <p:nvSpPr>
          <p:cNvPr id="4" name="Slide Number Placeholder 3"/>
          <p:cNvSpPr>
            <a:spLocks noGrp="1"/>
          </p:cNvSpPr>
          <p:nvPr>
            <p:ph type="sldNum" sz="quarter" idx="10"/>
          </p:nvPr>
        </p:nvSpPr>
        <p:spPr/>
        <p:txBody>
          <a:bodyPr/>
          <a:lstStyle/>
          <a:p>
            <a:fld id="{B9B9F7FB-F861-4DDA-862A-1B95F54A9727}" type="slidenum">
              <a:rPr lang="en-US" smtClean="0"/>
              <a:t>7</a:t>
            </a:fld>
            <a:endParaRPr lang="en-US"/>
          </a:p>
        </p:txBody>
      </p:sp>
    </p:spTree>
    <p:extLst>
      <p:ext uri="{BB962C8B-B14F-4D97-AF65-F5344CB8AC3E}">
        <p14:creationId xmlns:p14="http://schemas.microsoft.com/office/powerpoint/2010/main" val="4094726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a:t>This slide</a:t>
            </a:r>
            <a:r>
              <a:rPr lang="en-US" baseline="0" dirty="0"/>
              <a:t> represents the school-level research-base for comprehensive and sustainable partnerships. </a:t>
            </a:r>
            <a:r>
              <a:rPr lang="en-US" dirty="0"/>
              <a:t>More information about the National Standards are in the handout “Goals</a:t>
            </a:r>
            <a:r>
              <a:rPr lang="en-US" baseline="0" dirty="0"/>
              <a:t> and Indicators.”</a:t>
            </a:r>
          </a:p>
          <a:p>
            <a:endParaRPr lang="en-US" dirty="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11/11/2020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a:t>
            </a:fld>
            <a:endParaRPr lang="en-US"/>
          </a:p>
        </p:txBody>
      </p:sp>
    </p:spTree>
    <p:extLst>
      <p:ext uri="{BB962C8B-B14F-4D97-AF65-F5344CB8AC3E}">
        <p14:creationId xmlns:p14="http://schemas.microsoft.com/office/powerpoint/2010/main" val="283799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5677" eaLnBrk="0" fontAlgn="base" hangingPunct="0">
              <a:spcBef>
                <a:spcPct val="0"/>
              </a:spcBef>
              <a:spcAft>
                <a:spcPct val="0"/>
              </a:spcAft>
              <a:defRPr/>
            </a:pPr>
            <a:r>
              <a:rPr lang="en-US" dirty="0"/>
              <a:t>Flamboyan Foundation, in Washington DC, summarized the latest FSCP research in the following slide. It</a:t>
            </a:r>
            <a:r>
              <a:rPr lang="en-US" baseline="0" dirty="0"/>
              <a:t> shows the impact of different activities on student learning. Do not misinterpret this slide and think that low impact is bad and high impact is good. The lower impact activities are still good things to do. This slide just indicates what has the most direct impact on student learning, and therefore, where you should ultimately focus your resources.</a:t>
            </a:r>
            <a:endParaRPr lang="en-US" dirty="0"/>
          </a:p>
          <a:p>
            <a:pPr>
              <a:spcBef>
                <a:spcPct val="0"/>
              </a:spcBef>
            </a:pPr>
            <a:endParaRPr lang="en-US" sz="1000" dirty="0">
              <a:ea typeface="ＭＳ Ｐゴシック" pitchFamily="34" charset="-128"/>
            </a:endParaRPr>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3988" indent="-286149" eaLnBrk="0" hangingPunct="0">
              <a:defRPr sz="2400">
                <a:solidFill>
                  <a:schemeClr val="tx1"/>
                </a:solidFill>
                <a:latin typeface="Arial" pitchFamily="34" charset="0"/>
                <a:ea typeface="ＭＳ Ｐゴシック" pitchFamily="34" charset="-128"/>
              </a:defRPr>
            </a:lvl2pPr>
            <a:lvl3pPr marL="1144596" indent="-228919" eaLnBrk="0" hangingPunct="0">
              <a:defRPr sz="2400">
                <a:solidFill>
                  <a:schemeClr val="tx1"/>
                </a:solidFill>
                <a:latin typeface="Arial" pitchFamily="34" charset="0"/>
                <a:ea typeface="ＭＳ Ｐゴシック" pitchFamily="34" charset="-128"/>
              </a:defRPr>
            </a:lvl3pPr>
            <a:lvl4pPr marL="1602435" indent="-228919" eaLnBrk="0" hangingPunct="0">
              <a:defRPr sz="2400">
                <a:solidFill>
                  <a:schemeClr val="tx1"/>
                </a:solidFill>
                <a:latin typeface="Arial" pitchFamily="34" charset="0"/>
                <a:ea typeface="ＭＳ Ｐゴシック" pitchFamily="34" charset="-128"/>
              </a:defRPr>
            </a:lvl4pPr>
            <a:lvl5pPr marL="2060274" indent="-228919" eaLnBrk="0" hangingPunct="0">
              <a:defRPr sz="2400">
                <a:solidFill>
                  <a:schemeClr val="tx1"/>
                </a:solidFill>
                <a:latin typeface="Arial" pitchFamily="34" charset="0"/>
                <a:ea typeface="ＭＳ Ｐゴシック" pitchFamily="34" charset="-128"/>
              </a:defRPr>
            </a:lvl5pPr>
            <a:lvl6pPr marL="2518111" indent="-228919"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5949" indent="-228919"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33788" indent="-228919"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91627" indent="-228919"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E4A9248B-FEB3-4D6B-BA37-F29EC3CF8ED8}" type="slidenum">
              <a:rPr lang="en-US" sz="1200">
                <a:solidFill>
                  <a:prstClr val="black"/>
                </a:solidFill>
              </a:rPr>
              <a:pPr eaLnBrk="1" hangingPunct="1">
                <a:defRPr/>
              </a:pPr>
              <a:t>9</a:t>
            </a:fld>
            <a:endParaRPr lang="en-US" sz="1200">
              <a:solidFill>
                <a:prstClr val="black"/>
              </a:solidFill>
            </a:endParaRPr>
          </a:p>
        </p:txBody>
      </p:sp>
    </p:spTree>
    <p:extLst>
      <p:ext uri="{BB962C8B-B14F-4D97-AF65-F5344CB8AC3E}">
        <p14:creationId xmlns:p14="http://schemas.microsoft.com/office/powerpoint/2010/main" val="3589293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framework was an 18-month process for district staff, co-developed by district staff.</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778022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drew upon these 6 components to help imagine what it is excelling </a:t>
            </a:r>
            <a:r>
              <a:rPr lang="en-US"/>
              <a:t>partnership programs do.</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2114C2-BDD0-485E-B060-06118D8DAE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89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Step 1: Individuals establish their own rating of the site’s partnership efforts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Use these prompts to provide details and descriptions of your site or school.</a:t>
            </a: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Compare your responses to the rubric and identify which rating most closely matches your description.</a:t>
            </a: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Record the rating in the Summary Worksheet provide in this this user’s guide. </a:t>
            </a:r>
          </a:p>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Step 2: Bring together a group of stakeholders to participate in a discussion about their ratings.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This process should include a range of stakeholders including administrators, teachers, family members, and community partners. </a:t>
            </a:r>
          </a:p>
          <a:p>
            <a:pPr marL="457200" marR="0">
              <a:lnSpc>
                <a:spcPct val="107000"/>
              </a:lnSpc>
              <a:spcBef>
                <a:spcPts val="0"/>
              </a:spcBef>
              <a:spcAft>
                <a:spcPts val="800"/>
              </a:spcAft>
            </a:pPr>
            <a:r>
              <a:rPr lang="en-US" b="1" i="1" dirty="0">
                <a:latin typeface="Calibri" panose="020F0502020204030204" pitchFamily="34" charset="0"/>
                <a:ea typeface="Calibri" panose="020F0502020204030204" pitchFamily="34" charset="0"/>
                <a:cs typeface="Times New Roman" panose="02020603050405020304" pitchFamily="18" charset="0"/>
              </a:rPr>
              <a:t>As a group</a:t>
            </a:r>
            <a:r>
              <a:rPr lang="en-US" dirty="0">
                <a:latin typeface="Calibri" panose="020F0502020204030204" pitchFamily="34" charset="0"/>
                <a:ea typeface="Calibri" panose="020F0502020204030204" pitchFamily="34" charset="0"/>
                <a:cs typeface="Times New Roman" panose="02020603050405020304" pitchFamily="18" charset="0"/>
              </a:rPr>
              <a:t>, members of the evaluation and accountability committee should share their ratings with one another, as well as the reasons why they felt that rating was most appropriate. </a:t>
            </a:r>
          </a:p>
          <a:p>
            <a:pPr marL="457200" marR="0">
              <a:lnSpc>
                <a:spcPct val="107000"/>
              </a:lnSpc>
              <a:spcBef>
                <a:spcPts val="0"/>
              </a:spcBef>
              <a:spcAft>
                <a:spcPts val="800"/>
              </a:spcAft>
            </a:pPr>
            <a:r>
              <a:rPr lang="en-US" b="1" i="1" dirty="0">
                <a:latin typeface="Calibri" panose="020F0502020204030204" pitchFamily="34" charset="0"/>
                <a:ea typeface="Calibri" panose="020F0502020204030204" pitchFamily="34" charset="0"/>
                <a:cs typeface="Times New Roman" panose="02020603050405020304" pitchFamily="18" charset="0"/>
              </a:rPr>
              <a:t>We encourage this group to come to a consensus</a:t>
            </a:r>
            <a:r>
              <a:rPr lang="en-US" dirty="0">
                <a:latin typeface="Calibri" panose="020F0502020204030204" pitchFamily="34" charset="0"/>
                <a:ea typeface="Calibri" panose="020F0502020204030204" pitchFamily="34" charset="0"/>
                <a:cs typeface="Times New Roman" panose="02020603050405020304" pitchFamily="18" charset="0"/>
              </a:rPr>
              <a:t> about how the site is performing across each of the four Essential Elements. If one or two individuals have a rating that is very different from others, it is important to let those people speak openly and honestly about why they rated the site that way. Listen to their reasoning with empathy and do not try to shut down conversation. </a:t>
            </a:r>
            <a:r>
              <a:rPr lang="en-US" b="1" i="1" dirty="0">
                <a:latin typeface="Calibri" panose="020F0502020204030204" pitchFamily="34" charset="0"/>
                <a:ea typeface="Calibri" panose="020F0502020204030204" pitchFamily="34" charset="0"/>
                <a:cs typeface="Times New Roman" panose="02020603050405020304" pitchFamily="18" charset="0"/>
              </a:rPr>
              <a:t>This conversation is not meant to change people’s minds, it is about hearing a diverse range of perspectives</a:t>
            </a:r>
            <a:r>
              <a:rPr lang="en-US"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Step 3: The evaluation group should agree to partnership improvement goals and a set of next steps to help the site meet those goals.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2114C2-BDD0-485E-B060-06118D8DAE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323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10"/>
          <p:cNvSpPr/>
          <p:nvPr/>
        </p:nvSpPr>
        <p:spPr>
          <a:xfrm>
            <a:off x="0" y="4675238"/>
            <a:ext cx="9144000" cy="2182761"/>
          </a:xfrm>
          <a:prstGeom prst="rect">
            <a:avLst/>
          </a:prstGeom>
          <a:gradFill>
            <a:gsLst>
              <a:gs pos="0">
                <a:schemeClr val="lt1"/>
              </a:gs>
              <a:gs pos="100000">
                <a:srgbClr val="EF7521">
                  <a:alpha val="2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10"/>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0"/>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10"/>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18" name="Google Shape;18;p10"/>
          <p:cNvCxnSpPr/>
          <p:nvPr/>
        </p:nvCxnSpPr>
        <p:spPr>
          <a:xfrm>
            <a:off x="685800" y="2772696"/>
            <a:ext cx="7801897" cy="0"/>
          </a:xfrm>
          <a:prstGeom prst="straightConnector1">
            <a:avLst/>
          </a:prstGeom>
          <a:noFill/>
          <a:ln w="19050" cap="flat" cmpd="sng">
            <a:solidFill>
              <a:srgbClr val="EF7521"/>
            </a:solidFill>
            <a:prstDash val="solid"/>
            <a:miter lim="800000"/>
            <a:headEnd type="none" w="sm" len="sm"/>
            <a:tailEnd type="none" w="sm" len="sm"/>
          </a:ln>
        </p:spPr>
      </p:cxnSp>
      <p:sp>
        <p:nvSpPr>
          <p:cNvPr id="19" name="Google Shape;19;p1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00915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81"/>
        <p:cNvGrpSpPr/>
        <p:nvPr/>
      </p:nvGrpSpPr>
      <p:grpSpPr>
        <a:xfrm>
          <a:off x="0" y="0"/>
          <a:ext cx="0" cy="0"/>
          <a:chOff x="0" y="0"/>
          <a:chExt cx="0" cy="0"/>
        </a:xfrm>
      </p:grpSpPr>
      <p:pic>
        <p:nvPicPr>
          <p:cNvPr id="82" name="Google Shape;82;p22"/>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83" name="Google Shape;83;p22"/>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2"/>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5" name="Google Shape;85;p2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86" name="Google Shape;86;p2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87" name="Google Shape;87;p22"/>
          <p:cNvPicPr preferRelativeResize="0"/>
          <p:nvPr/>
        </p:nvPicPr>
        <p:blipFill rotWithShape="1">
          <a:blip r:embed="rId4">
            <a:alphaModFix/>
          </a:blip>
          <a:srcRect/>
          <a:stretch/>
        </p:blipFill>
        <p:spPr>
          <a:xfrm>
            <a:off x="117219" y="41458"/>
            <a:ext cx="934373" cy="1068472"/>
          </a:xfrm>
          <a:prstGeom prst="rect">
            <a:avLst/>
          </a:prstGeom>
          <a:noFill/>
          <a:ln>
            <a:noFill/>
          </a:ln>
        </p:spPr>
      </p:pic>
    </p:spTree>
    <p:extLst>
      <p:ext uri="{BB962C8B-B14F-4D97-AF65-F5344CB8AC3E}">
        <p14:creationId xmlns:p14="http://schemas.microsoft.com/office/powerpoint/2010/main" val="3450164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822295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6" name="Rectangle 25"/>
          <p:cNvSpPr/>
          <p:nvPr/>
        </p:nvSpPr>
        <p:spPr>
          <a:xfrm>
            <a:off x="753359" y="0"/>
            <a:ext cx="77792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8532996"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57405" y="805818"/>
            <a:ext cx="5963238"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54031" y="2052116"/>
            <a:ext cx="291897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99977" y="2052115"/>
            <a:ext cx="2920667"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11/11/2020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1647129" y="641223"/>
            <a:ext cx="311727" cy="300082"/>
          </a:xfrm>
          <a:prstGeom prst="rect">
            <a:avLst/>
          </a:prstGeom>
          <a:noFill/>
        </p:spPr>
        <p:txBody>
          <a:bodyPr wrap="square" rtlCol="0">
            <a:spAutoFit/>
          </a:bodyPr>
          <a:lstStyle/>
          <a:p>
            <a:pPr algn="r"/>
            <a:r>
              <a:rPr lang="en-US" sz="1350" dirty="0">
                <a:solidFill>
                  <a:schemeClr val="accent6"/>
                </a:solidFill>
                <a:latin typeface="Wingdings 3" panose="05040102010807070707" pitchFamily="18" charset="2"/>
              </a:rPr>
              <a:t>z</a:t>
            </a:r>
            <a:endParaRPr lang="en-US" sz="75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52363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0"/>
        <p:cNvGrpSpPr/>
        <p:nvPr/>
      </p:nvGrpSpPr>
      <p:grpSpPr>
        <a:xfrm>
          <a:off x="0" y="0"/>
          <a:ext cx="0" cy="0"/>
          <a:chOff x="0" y="0"/>
          <a:chExt cx="0" cy="0"/>
        </a:xfrm>
      </p:grpSpPr>
      <p:pic>
        <p:nvPicPr>
          <p:cNvPr id="21" name="Google Shape;21;p11"/>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2" name="Google Shape;22;p1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1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5" name="Google Shape;25;p1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4677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
        <p:cNvGrpSpPr/>
        <p:nvPr/>
      </p:nvGrpSpPr>
      <p:grpSpPr>
        <a:xfrm>
          <a:off x="0" y="0"/>
          <a:ext cx="0" cy="0"/>
          <a:chOff x="0" y="0"/>
          <a:chExt cx="0" cy="0"/>
        </a:xfrm>
      </p:grpSpPr>
      <p:pic>
        <p:nvPicPr>
          <p:cNvPr id="27" name="Google Shape;27;p12"/>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8" name="Google Shape;28;p12"/>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1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1" name="Google Shape;31;p1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2" name="Google Shape;32;p12"/>
          <p:cNvPicPr preferRelativeResize="0"/>
          <p:nvPr/>
        </p:nvPicPr>
        <p:blipFill rotWithShape="1">
          <a:blip r:embed="rId4">
            <a:alphaModFix/>
          </a:blip>
          <a:srcRect/>
          <a:stretch/>
        </p:blipFill>
        <p:spPr>
          <a:xfrm>
            <a:off x="117219" y="41458"/>
            <a:ext cx="934373" cy="1068472"/>
          </a:xfrm>
          <a:prstGeom prst="rect">
            <a:avLst/>
          </a:prstGeom>
          <a:noFill/>
          <a:ln>
            <a:noFill/>
          </a:ln>
        </p:spPr>
      </p:pic>
    </p:spTree>
    <p:extLst>
      <p:ext uri="{BB962C8B-B14F-4D97-AF65-F5344CB8AC3E}">
        <p14:creationId xmlns:p14="http://schemas.microsoft.com/office/powerpoint/2010/main" val="1124109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13"/>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3"/>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 name="Google Shape;36;p13"/>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7" name="Google Shape;37;p1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p1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9" name="Google Shape;39;p1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887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49"/>
        <p:cNvGrpSpPr/>
        <p:nvPr/>
      </p:nvGrpSpPr>
      <p:grpSpPr>
        <a:xfrm>
          <a:off x="0" y="0"/>
          <a:ext cx="0" cy="0"/>
          <a:chOff x="0" y="0"/>
          <a:chExt cx="0" cy="0"/>
        </a:xfrm>
      </p:grpSpPr>
      <p:pic>
        <p:nvPicPr>
          <p:cNvPr id="50" name="Google Shape;50;p17"/>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51" name="Google Shape;51;p17"/>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941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3"/>
        <p:cNvGrpSpPr/>
        <p:nvPr/>
      </p:nvGrpSpPr>
      <p:grpSpPr>
        <a:xfrm>
          <a:off x="0" y="0"/>
          <a:ext cx="0" cy="0"/>
          <a:chOff x="0" y="0"/>
          <a:chExt cx="0" cy="0"/>
        </a:xfrm>
      </p:grpSpPr>
      <p:pic>
        <p:nvPicPr>
          <p:cNvPr id="54" name="Google Shape;54;p18"/>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55" name="Google Shape;55;p1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 name="Google Shape;57;p1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8" name="Google Shape;58;p1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9" name="Google Shape;59;p18"/>
          <p:cNvPicPr preferRelativeResize="0"/>
          <p:nvPr/>
        </p:nvPicPr>
        <p:blipFill rotWithShape="1">
          <a:blip r:embed="rId4">
            <a:alphaModFix/>
          </a:blip>
          <a:srcRect/>
          <a:stretch/>
        </p:blipFill>
        <p:spPr>
          <a:xfrm>
            <a:off x="117219" y="41458"/>
            <a:ext cx="934373" cy="1068472"/>
          </a:xfrm>
          <a:prstGeom prst="rect">
            <a:avLst/>
          </a:prstGeom>
          <a:noFill/>
          <a:ln>
            <a:noFill/>
          </a:ln>
        </p:spPr>
      </p:pic>
    </p:spTree>
    <p:extLst>
      <p:ext uri="{BB962C8B-B14F-4D97-AF65-F5344CB8AC3E}">
        <p14:creationId xmlns:p14="http://schemas.microsoft.com/office/powerpoint/2010/main" val="258496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0"/>
        <p:cNvGrpSpPr/>
        <p:nvPr/>
      </p:nvGrpSpPr>
      <p:grpSpPr>
        <a:xfrm>
          <a:off x="0" y="0"/>
          <a:ext cx="0" cy="0"/>
          <a:chOff x="0" y="0"/>
          <a:chExt cx="0" cy="0"/>
        </a:xfrm>
      </p:grpSpPr>
      <p:pic>
        <p:nvPicPr>
          <p:cNvPr id="61" name="Google Shape;61;p19"/>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62" name="Google Shape;62;p1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4" name="Google Shape;64;p1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5" name="Google Shape;6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6" name="Google Shape;66;p19"/>
          <p:cNvPicPr preferRelativeResize="0"/>
          <p:nvPr/>
        </p:nvPicPr>
        <p:blipFill rotWithShape="1">
          <a:blip r:embed="rId4">
            <a:alphaModFix/>
          </a:blip>
          <a:srcRect/>
          <a:stretch/>
        </p:blipFill>
        <p:spPr>
          <a:xfrm>
            <a:off x="117219" y="41458"/>
            <a:ext cx="934373" cy="1068472"/>
          </a:xfrm>
          <a:prstGeom prst="rect">
            <a:avLst/>
          </a:prstGeom>
          <a:noFill/>
          <a:ln>
            <a:noFill/>
          </a:ln>
        </p:spPr>
      </p:pic>
    </p:spTree>
    <p:extLst>
      <p:ext uri="{BB962C8B-B14F-4D97-AF65-F5344CB8AC3E}">
        <p14:creationId xmlns:p14="http://schemas.microsoft.com/office/powerpoint/2010/main" val="36183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7"/>
        <p:cNvGrpSpPr/>
        <p:nvPr/>
      </p:nvGrpSpPr>
      <p:grpSpPr>
        <a:xfrm>
          <a:off x="0" y="0"/>
          <a:ext cx="0" cy="0"/>
          <a:chOff x="0" y="0"/>
          <a:chExt cx="0" cy="0"/>
        </a:xfrm>
      </p:grpSpPr>
      <p:pic>
        <p:nvPicPr>
          <p:cNvPr id="68" name="Google Shape;68;p20"/>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69" name="Google Shape;69;p20"/>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1" name="Google Shape;71;p2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2" name="Google Shape;72;p2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3" name="Google Shape;73;p20"/>
          <p:cNvPicPr preferRelativeResize="0"/>
          <p:nvPr/>
        </p:nvPicPr>
        <p:blipFill rotWithShape="1">
          <a:blip r:embed="rId4">
            <a:alphaModFix/>
          </a:blip>
          <a:srcRect/>
          <a:stretch/>
        </p:blipFill>
        <p:spPr>
          <a:xfrm>
            <a:off x="117219" y="41458"/>
            <a:ext cx="934373" cy="1068472"/>
          </a:xfrm>
          <a:prstGeom prst="rect">
            <a:avLst/>
          </a:prstGeom>
          <a:noFill/>
          <a:ln>
            <a:noFill/>
          </a:ln>
        </p:spPr>
      </p:pic>
    </p:spTree>
    <p:extLst>
      <p:ext uri="{BB962C8B-B14F-4D97-AF65-F5344CB8AC3E}">
        <p14:creationId xmlns:p14="http://schemas.microsoft.com/office/powerpoint/2010/main" val="408997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4"/>
        <p:cNvGrpSpPr/>
        <p:nvPr/>
      </p:nvGrpSpPr>
      <p:grpSpPr>
        <a:xfrm>
          <a:off x="0" y="0"/>
          <a:ext cx="0" cy="0"/>
          <a:chOff x="0" y="0"/>
          <a:chExt cx="0" cy="0"/>
        </a:xfrm>
      </p:grpSpPr>
      <p:pic>
        <p:nvPicPr>
          <p:cNvPr id="75" name="Google Shape;75;p21"/>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76" name="Google Shape;76;p21"/>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8" name="Google Shape;78;p2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9" name="Google Shape;79;p2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80" name="Google Shape;80;p21"/>
          <p:cNvPicPr preferRelativeResize="0"/>
          <p:nvPr/>
        </p:nvPicPr>
        <p:blipFill rotWithShape="1">
          <a:blip r:embed="rId4">
            <a:alphaModFix/>
          </a:blip>
          <a:srcRect/>
          <a:stretch/>
        </p:blipFill>
        <p:spPr>
          <a:xfrm>
            <a:off x="117219" y="41458"/>
            <a:ext cx="934373" cy="1068472"/>
          </a:xfrm>
          <a:prstGeom prst="rect">
            <a:avLst/>
          </a:prstGeom>
          <a:noFill/>
          <a:ln>
            <a:noFill/>
          </a:ln>
        </p:spPr>
      </p:pic>
    </p:spTree>
    <p:extLst>
      <p:ext uri="{BB962C8B-B14F-4D97-AF65-F5344CB8AC3E}">
        <p14:creationId xmlns:p14="http://schemas.microsoft.com/office/powerpoint/2010/main" val="168343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53967798"/>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80" r:id="rId5"/>
    <p:sldLayoutId id="2147483681" r:id="rId6"/>
    <p:sldLayoutId id="2147483682" r:id="rId7"/>
    <p:sldLayoutId id="2147483683" r:id="rId8"/>
    <p:sldLayoutId id="2147483684" r:id="rId9"/>
    <p:sldLayoutId id="2147483685" r:id="rId10"/>
    <p:sldLayoutId id="2147483687" r:id="rId11"/>
    <p:sldLayoutId id="214748368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cde.state.co.us/sacpie" TargetMode="External"/><Relationship Id="rId13" Type="http://schemas.openxmlformats.org/officeDocument/2006/relationships/hyperlink" Target="http://www.cde.state.co.us/uip/p-12_fscp_framework" TargetMode="External"/><Relationship Id="rId18" Type="http://schemas.openxmlformats.org/officeDocument/2006/relationships/hyperlink" Target="https://www.cde.state.co.us/uip/familyengagement" TargetMode="External"/><Relationship Id="rId3" Type="http://schemas.openxmlformats.org/officeDocument/2006/relationships/image" Target="../media/image16.jpeg"/><Relationship Id="rId7" Type="http://schemas.openxmlformats.org/officeDocument/2006/relationships/image" Target="../media/image18.jpeg"/><Relationship Id="rId12" Type="http://schemas.openxmlformats.org/officeDocument/2006/relationships/image" Target="../media/image21.png"/><Relationship Id="rId17" Type="http://schemas.openxmlformats.org/officeDocument/2006/relationships/image" Target="../media/image24.gif"/><Relationship Id="rId2" Type="http://schemas.openxmlformats.org/officeDocument/2006/relationships/hyperlink" Target="https://www.cde.state.co.us/uip/fscp-fillable-rubric" TargetMode="External"/><Relationship Id="rId16" Type="http://schemas.openxmlformats.org/officeDocument/2006/relationships/hyperlink" Target="https://sitesed.cde.state.co.us/course/view.php?id=225&amp;section=4" TargetMode="External"/><Relationship Id="rId1" Type="http://schemas.openxmlformats.org/officeDocument/2006/relationships/slideLayout" Target="../slideLayouts/slideLayout2.xml"/><Relationship Id="rId6" Type="http://schemas.openxmlformats.org/officeDocument/2006/relationships/hyperlink" Target="http://www.cde.state.co.us/uip/fscp_key_october_2019" TargetMode="External"/><Relationship Id="rId11" Type="http://schemas.openxmlformats.org/officeDocument/2006/relationships/hyperlink" Target="http://www.cde.state.co.us/standardsandinstruction/2020cas-k-guide" TargetMode="External"/><Relationship Id="rId5" Type="http://schemas.openxmlformats.org/officeDocument/2006/relationships/image" Target="../media/image17.jpeg"/><Relationship Id="rId15" Type="http://schemas.openxmlformats.org/officeDocument/2006/relationships/image" Target="../media/image23.jpeg"/><Relationship Id="rId10" Type="http://schemas.openxmlformats.org/officeDocument/2006/relationships/image" Target="../media/image20.jpeg"/><Relationship Id="rId19" Type="http://schemas.openxmlformats.org/officeDocument/2006/relationships/image" Target="../media/image25.png"/><Relationship Id="rId4" Type="http://schemas.openxmlformats.org/officeDocument/2006/relationships/hyperlink" Target="http://www.cde.state.co.us/uip/researchbrief_opportunityconditions" TargetMode="External"/><Relationship Id="rId9" Type="http://schemas.openxmlformats.org/officeDocument/2006/relationships/image" Target="../media/image19.jpeg"/><Relationship Id="rId1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Google Shape;94;p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7F7F7F"/>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600" b="0" i="0" u="none" strike="noStrike" kern="0" cap="none" spc="0" normalizeH="0" baseline="0" noProof="0">
              <a:ln>
                <a:noFill/>
              </a:ln>
              <a:solidFill>
                <a:srgbClr val="7F7F7F"/>
              </a:solidFill>
              <a:effectLst/>
              <a:uLnTx/>
              <a:uFillTx/>
              <a:latin typeface="Calibri"/>
              <a:cs typeface="Calibri"/>
              <a:sym typeface="Calibri"/>
            </a:endParaRPr>
          </a:p>
        </p:txBody>
      </p:sp>
      <p:sp>
        <p:nvSpPr>
          <p:cNvPr id="5" name="Rectangle 4">
            <a:extLst>
              <a:ext uri="{FF2B5EF4-FFF2-40B4-BE49-F238E27FC236}">
                <a16:creationId xmlns:a16="http://schemas.microsoft.com/office/drawing/2014/main" id="{0A475EDA-4215-4E69-8F63-F0B06CD03501}"/>
              </a:ext>
            </a:extLst>
          </p:cNvPr>
          <p:cNvSpPr/>
          <p:nvPr/>
        </p:nvSpPr>
        <p:spPr>
          <a:xfrm>
            <a:off x="93851" y="2681185"/>
            <a:ext cx="8956298" cy="2585323"/>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Family-School-Community</a:t>
            </a:r>
          </a:p>
          <a:p>
            <a:pPr algn="ctr"/>
            <a:r>
              <a:rPr lang="en-US" sz="5400" b="1" dirty="0">
                <a:ln w="22225">
                  <a:solidFill>
                    <a:schemeClr val="accent2"/>
                  </a:solidFill>
                  <a:prstDash val="solid"/>
                </a:ln>
                <a:solidFill>
                  <a:schemeClr val="accent2">
                    <a:lumMod val="40000"/>
                    <a:lumOff val="60000"/>
                  </a:schemeClr>
                </a:solidFill>
              </a:rPr>
              <a:t>Partnerships: </a:t>
            </a:r>
          </a:p>
          <a:p>
            <a:pPr algn="ctr"/>
            <a:r>
              <a:rPr lang="en-US" sz="5400" b="1" dirty="0">
                <a:ln w="22225">
                  <a:solidFill>
                    <a:schemeClr val="accent2"/>
                  </a:solidFill>
                  <a:prstDash val="solid"/>
                </a:ln>
                <a:solidFill>
                  <a:schemeClr val="accent2">
                    <a:lumMod val="40000"/>
                    <a:lumOff val="60000"/>
                  </a:schemeClr>
                </a:solidFill>
              </a:rPr>
              <a:t>Four Essential Elements</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 name="TextBox 1">
            <a:extLst>
              <a:ext uri="{FF2B5EF4-FFF2-40B4-BE49-F238E27FC236}">
                <a16:creationId xmlns:a16="http://schemas.microsoft.com/office/drawing/2014/main" id="{2AF7B7CD-4A42-4D2B-8D4F-9D38CE50D7CA}"/>
              </a:ext>
            </a:extLst>
          </p:cNvPr>
          <p:cNvSpPr txBox="1"/>
          <p:nvPr/>
        </p:nvSpPr>
        <p:spPr>
          <a:xfrm>
            <a:off x="1200949" y="5385098"/>
            <a:ext cx="6742102" cy="923330"/>
          </a:xfrm>
          <a:prstGeom prst="rect">
            <a:avLst/>
          </a:prstGeom>
          <a:noFill/>
        </p:spPr>
        <p:txBody>
          <a:bodyPr wrap="none" rtlCol="0">
            <a:spAutoFit/>
          </a:bodyPr>
          <a:lstStyle/>
          <a:p>
            <a:pPr algn="ctr"/>
            <a:r>
              <a:rPr lang="en-US" dirty="0"/>
              <a:t>Darcy Hutchins, Ph.D.</a:t>
            </a:r>
          </a:p>
          <a:p>
            <a:pPr algn="ctr"/>
            <a:r>
              <a:rPr lang="en-US" dirty="0"/>
              <a:t>Director—Office of Family, School, and Community Partnerships</a:t>
            </a:r>
          </a:p>
          <a:p>
            <a:pPr algn="ctr"/>
            <a:r>
              <a:rPr lang="en-US" dirty="0"/>
              <a:t>hutchins_d@cde.state.co.us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52C334-F3B2-4254-9479-84E156282744}"/>
              </a:ext>
            </a:extLst>
          </p:cNvPr>
          <p:cNvSpPr>
            <a:spLocks noGrp="1"/>
          </p:cNvSpPr>
          <p:nvPr>
            <p:ph type="ctrTitle"/>
          </p:nvPr>
        </p:nvSpPr>
        <p:spPr/>
        <p:txBody>
          <a:bodyPr/>
          <a:lstStyle/>
          <a:p>
            <a:r>
              <a:rPr lang="en-US" dirty="0"/>
              <a:t>P-12 Framework and </a:t>
            </a:r>
            <a:br>
              <a:rPr lang="en-US" dirty="0"/>
            </a:br>
            <a:r>
              <a:rPr lang="en-US" dirty="0"/>
              <a:t>User’s Guide</a:t>
            </a:r>
          </a:p>
        </p:txBody>
      </p:sp>
      <p:sp>
        <p:nvSpPr>
          <p:cNvPr id="4" name="Slide Number Placeholder 3">
            <a:extLst>
              <a:ext uri="{FF2B5EF4-FFF2-40B4-BE49-F238E27FC236}">
                <a16:creationId xmlns:a16="http://schemas.microsoft.com/office/drawing/2014/main" id="{54E1FC13-7660-4362-BB1B-4427A3BA1F2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362344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Feedback and Consultation</a:t>
            </a:r>
          </a:p>
        </p:txBody>
      </p:sp>
      <p:sp>
        <p:nvSpPr>
          <p:cNvPr id="3" name="Content Placeholder 2"/>
          <p:cNvSpPr>
            <a:spLocks noGrp="1"/>
          </p:cNvSpPr>
          <p:nvPr>
            <p:ph idx="1"/>
          </p:nvPr>
        </p:nvSpPr>
        <p:spPr>
          <a:xfrm>
            <a:off x="628650" y="1463040"/>
            <a:ext cx="7886700" cy="4723448"/>
          </a:xfrm>
        </p:spPr>
        <p:txBody>
          <a:bodyPr>
            <a:normAutofit fontScale="85000" lnSpcReduction="20000"/>
          </a:bodyPr>
          <a:lstStyle/>
          <a:p>
            <a:pPr marL="0" indent="0">
              <a:buNone/>
            </a:pPr>
            <a:r>
              <a:rPr lang="en-US" u="sng" dirty="0"/>
              <a:t>Process and Timeline</a:t>
            </a:r>
          </a:p>
          <a:p>
            <a:pPr marL="0" indent="0">
              <a:buNone/>
            </a:pPr>
            <a:r>
              <a:rPr lang="en-US" dirty="0"/>
              <a:t>June 2018—first meeting with other State Education Agencies</a:t>
            </a:r>
          </a:p>
          <a:p>
            <a:pPr marL="0" indent="0">
              <a:buNone/>
            </a:pPr>
            <a:r>
              <a:rPr lang="en-US" dirty="0"/>
              <a:t>January 2019—definition finalized after internal and external feedback</a:t>
            </a:r>
          </a:p>
          <a:p>
            <a:pPr marL="0" indent="0">
              <a:buNone/>
            </a:pPr>
            <a:r>
              <a:rPr lang="en-US" dirty="0"/>
              <a:t>April 2019—statewide community conversations with families</a:t>
            </a:r>
          </a:p>
          <a:p>
            <a:pPr marL="0" indent="0">
              <a:buNone/>
            </a:pPr>
            <a:r>
              <a:rPr lang="en-US" dirty="0"/>
              <a:t>April 2019—focus groups with district-level FSCP leaders</a:t>
            </a:r>
          </a:p>
          <a:p>
            <a:pPr marL="0" indent="0">
              <a:buNone/>
            </a:pPr>
            <a:r>
              <a:rPr lang="en-US" dirty="0"/>
              <a:t>June 2019—Colorado Department of Education staff feedback</a:t>
            </a:r>
          </a:p>
          <a:p>
            <a:pPr marL="0" indent="0">
              <a:buNone/>
            </a:pPr>
            <a:r>
              <a:rPr lang="en-US" dirty="0"/>
              <a:t>August 2019—Local Education Agency and other organization consultation</a:t>
            </a:r>
          </a:p>
          <a:p>
            <a:pPr marL="0" indent="0">
              <a:buNone/>
            </a:pPr>
            <a:r>
              <a:rPr lang="en-US" dirty="0"/>
              <a:t>November 2019—statewide survey, close-ended questions</a:t>
            </a:r>
          </a:p>
          <a:p>
            <a:pPr marL="0" indent="0">
              <a:buNone/>
            </a:pPr>
            <a:r>
              <a:rPr lang="en-US" dirty="0"/>
              <a:t>December 2019—completion </a:t>
            </a:r>
          </a:p>
          <a:p>
            <a:pPr marL="0" indent="0">
              <a:buNone/>
            </a:pPr>
            <a:r>
              <a:rPr lang="en-US" dirty="0"/>
              <a:t>January 2020 and beyond—implementation!</a:t>
            </a:r>
          </a:p>
          <a:p>
            <a:endParaRPr lang="en-US" dirty="0"/>
          </a:p>
          <a:p>
            <a:pPr marL="0" indent="0">
              <a:buNone/>
            </a:pPr>
            <a:r>
              <a:rPr lang="en-US" dirty="0"/>
              <a:t>**The State Advisory Council for Parent Involvement in Education is an active participant in drafting the Framework.</a:t>
            </a:r>
          </a:p>
          <a:p>
            <a:endParaRPr lang="en-US" dirty="0"/>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00BAA8B-998A-4793-9AB8-94EE2C3B2243}" type="slidenum">
              <a:rPr lang="en-US" smtClean="0"/>
              <a:pPr/>
              <a:t>11</a:t>
            </a:fld>
            <a:endParaRPr lang="en-US" dirty="0"/>
          </a:p>
        </p:txBody>
      </p:sp>
    </p:spTree>
    <p:extLst>
      <p:ext uri="{BB962C8B-B14F-4D97-AF65-F5344CB8AC3E}">
        <p14:creationId xmlns:p14="http://schemas.microsoft.com/office/powerpoint/2010/main" val="1351607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p:txBody>
          <a:bodyPr>
            <a:normAutofit/>
          </a:bodyPr>
          <a:lstStyle/>
          <a:p>
            <a:pPr marL="0" indent="0">
              <a:buNone/>
            </a:pPr>
            <a:r>
              <a:rPr lang="en-US" u="sng" dirty="0"/>
              <a:t>Purpose</a:t>
            </a:r>
          </a:p>
          <a:p>
            <a:pPr marL="0" indent="0">
              <a:buNone/>
            </a:pPr>
            <a:r>
              <a:rPr lang="en-US" dirty="0"/>
              <a:t>Develop systemic and sustainable state- and district-level structures </a:t>
            </a:r>
            <a:r>
              <a:rPr lang="en-US"/>
              <a:t>that proactively integrate </a:t>
            </a:r>
            <a:r>
              <a:rPr lang="en-US" dirty="0"/>
              <a:t>and elevate FSCP that link to positive student outcomes and an inviting school culture.</a:t>
            </a:r>
          </a:p>
          <a:p>
            <a:endParaRPr lang="en-US" dirty="0"/>
          </a:p>
          <a:p>
            <a:pPr marL="0" indent="0">
              <a:buNone/>
            </a:pPr>
            <a:br>
              <a:rPr lang="en-US" dirty="0"/>
            </a:br>
            <a:endParaRPr lang="en-US" dirty="0"/>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pPr/>
              <a:t>12</a:t>
            </a:fld>
            <a:endParaRPr lang="en-US" dirty="0"/>
          </a:p>
        </p:txBody>
      </p:sp>
    </p:spTree>
    <p:extLst>
      <p:ext uri="{BB962C8B-B14F-4D97-AF65-F5344CB8AC3E}">
        <p14:creationId xmlns:p14="http://schemas.microsoft.com/office/powerpoint/2010/main" val="3402380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4B1B2E16-4313-40A3-8507-DDCC482E9B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3565" y="-4549"/>
            <a:ext cx="5300435" cy="6858000"/>
          </a:xfrm>
          <a:prstGeom prst="rect">
            <a:avLst/>
          </a:prstGeom>
        </p:spPr>
      </p:pic>
      <p:sp>
        <p:nvSpPr>
          <p:cNvPr id="8" name="Title 7">
            <a:extLst>
              <a:ext uri="{FF2B5EF4-FFF2-40B4-BE49-F238E27FC236}">
                <a16:creationId xmlns:a16="http://schemas.microsoft.com/office/drawing/2014/main" id="{EB48259A-87E8-4F0D-A675-501A292B1A70}"/>
              </a:ext>
            </a:extLst>
          </p:cNvPr>
          <p:cNvSpPr>
            <a:spLocks noGrp="1"/>
          </p:cNvSpPr>
          <p:nvPr>
            <p:ph type="title"/>
          </p:nvPr>
        </p:nvSpPr>
        <p:spPr>
          <a:xfrm>
            <a:off x="245194" y="254514"/>
            <a:ext cx="3598372" cy="756418"/>
          </a:xfrm>
        </p:spPr>
        <p:txBody>
          <a:bodyPr/>
          <a:lstStyle/>
          <a:p>
            <a:r>
              <a:rPr lang="en-US" dirty="0"/>
              <a:t>CO FSCP Framework for Districts and Schools</a:t>
            </a:r>
          </a:p>
        </p:txBody>
      </p:sp>
      <p:sp>
        <p:nvSpPr>
          <p:cNvPr id="3" name="Text Placeholder 2">
            <a:extLst>
              <a:ext uri="{FF2B5EF4-FFF2-40B4-BE49-F238E27FC236}">
                <a16:creationId xmlns:a16="http://schemas.microsoft.com/office/drawing/2014/main" id="{4DDD298C-4422-411B-B98A-9A90F0E16A34}"/>
              </a:ext>
            </a:extLst>
          </p:cNvPr>
          <p:cNvSpPr>
            <a:spLocks noGrp="1"/>
          </p:cNvSpPr>
          <p:nvPr>
            <p:ph type="body" idx="1"/>
          </p:nvPr>
        </p:nvSpPr>
        <p:spPr>
          <a:xfrm>
            <a:off x="95804" y="1463040"/>
            <a:ext cx="3598372" cy="3694176"/>
          </a:xfrm>
        </p:spPr>
        <p:txBody>
          <a:bodyPr>
            <a:normAutofit/>
          </a:bodyPr>
          <a:lstStyle/>
          <a:p>
            <a:pPr marL="76200" indent="0">
              <a:buNone/>
            </a:pPr>
            <a:r>
              <a:rPr lang="en-US" u="sng" dirty="0">
                <a:solidFill>
                  <a:schemeClr val="tx1"/>
                </a:solidFill>
              </a:rPr>
              <a:t>Definition</a:t>
            </a:r>
          </a:p>
          <a:p>
            <a:pPr marL="76200" indent="0">
              <a:buNone/>
            </a:pPr>
            <a:r>
              <a:rPr lang="en-US" dirty="0">
                <a:solidFill>
                  <a:schemeClr val="tx1"/>
                </a:solidFill>
              </a:rPr>
              <a:t>Families, early childhood programs, schools, and communities </a:t>
            </a:r>
            <a:r>
              <a:rPr lang="en-US" b="1" dirty="0">
                <a:solidFill>
                  <a:schemeClr val="accent6">
                    <a:lumMod val="75000"/>
                  </a:schemeClr>
                </a:solidFill>
              </a:rPr>
              <a:t>actively partnering</a:t>
            </a:r>
            <a:r>
              <a:rPr lang="en-US" dirty="0">
                <a:solidFill>
                  <a:schemeClr val="tx1"/>
                </a:solidFill>
              </a:rPr>
              <a:t> to develop, implement, and evaluate </a:t>
            </a:r>
            <a:r>
              <a:rPr lang="en-US" b="1" dirty="0">
                <a:solidFill>
                  <a:schemeClr val="accent6">
                    <a:lumMod val="75000"/>
                  </a:schemeClr>
                </a:solidFill>
              </a:rPr>
              <a:t>effective and equitable practices</a:t>
            </a:r>
            <a:r>
              <a:rPr lang="en-US" dirty="0">
                <a:solidFill>
                  <a:schemeClr val="tx1"/>
                </a:solidFill>
              </a:rPr>
              <a:t> to improve </a:t>
            </a:r>
            <a:r>
              <a:rPr lang="en-US" b="1" dirty="0">
                <a:solidFill>
                  <a:schemeClr val="accent6">
                    <a:lumMod val="75000"/>
                  </a:schemeClr>
                </a:solidFill>
              </a:rPr>
              <a:t>educational outcomes </a:t>
            </a:r>
            <a:r>
              <a:rPr lang="en-US" dirty="0">
                <a:solidFill>
                  <a:schemeClr val="tx1"/>
                </a:solidFill>
              </a:rPr>
              <a:t>for children and youth.</a:t>
            </a:r>
          </a:p>
          <a:p>
            <a:endParaRPr lang="en-US" dirty="0"/>
          </a:p>
        </p:txBody>
      </p:sp>
    </p:spTree>
    <p:extLst>
      <p:ext uri="{BB962C8B-B14F-4D97-AF65-F5344CB8AC3E}">
        <p14:creationId xmlns:p14="http://schemas.microsoft.com/office/powerpoint/2010/main" val="938295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2CE8-B5CF-4F78-97DF-B6C8DAB7BDD9}"/>
              </a:ext>
            </a:extLst>
          </p:cNvPr>
          <p:cNvSpPr>
            <a:spLocks noGrp="1"/>
          </p:cNvSpPr>
          <p:nvPr>
            <p:ph type="title"/>
          </p:nvPr>
        </p:nvSpPr>
        <p:spPr/>
        <p:txBody>
          <a:bodyPr/>
          <a:lstStyle/>
          <a:p>
            <a:r>
              <a:rPr lang="en-US" dirty="0"/>
              <a:t>Four Essential Elements</a:t>
            </a:r>
          </a:p>
        </p:txBody>
      </p:sp>
      <p:sp>
        <p:nvSpPr>
          <p:cNvPr id="3" name="Text Placeholder 2">
            <a:extLst>
              <a:ext uri="{FF2B5EF4-FFF2-40B4-BE49-F238E27FC236}">
                <a16:creationId xmlns:a16="http://schemas.microsoft.com/office/drawing/2014/main" id="{9F74EAB4-1BB6-4D80-B691-97D479EAFB51}"/>
              </a:ext>
            </a:extLst>
          </p:cNvPr>
          <p:cNvSpPr>
            <a:spLocks noGrp="1"/>
          </p:cNvSpPr>
          <p:nvPr>
            <p:ph type="body" idx="1"/>
          </p:nvPr>
        </p:nvSpPr>
        <p:spPr/>
        <p:txBody>
          <a:bodyPr/>
          <a:lstStyle/>
          <a:p>
            <a:r>
              <a:rPr lang="en-US" b="1" u="sng" dirty="0"/>
              <a:t>Create an Inclusive Culture</a:t>
            </a:r>
          </a:p>
          <a:p>
            <a:pPr lvl="1"/>
            <a:r>
              <a:rPr lang="en-US" dirty="0"/>
              <a:t>An inclusive culture honors the lived experience of families in early childhood programs and/or the school community.</a:t>
            </a:r>
          </a:p>
          <a:p>
            <a:r>
              <a:rPr lang="en-US" b="1" u="sng" dirty="0"/>
              <a:t>Build Trusting Relationships</a:t>
            </a:r>
          </a:p>
          <a:p>
            <a:pPr lvl="1"/>
            <a:r>
              <a:rPr lang="en-US" dirty="0"/>
              <a:t>Trusting relationships enable families and programs/schools to partner about the education outcomes for children and youth.</a:t>
            </a:r>
          </a:p>
          <a:p>
            <a:r>
              <a:rPr lang="en-US" b="1" u="sng" dirty="0"/>
              <a:t>Design Capacity-Building Opportunities</a:t>
            </a:r>
          </a:p>
          <a:p>
            <a:pPr lvl="1"/>
            <a:r>
              <a:rPr lang="en-US" dirty="0"/>
              <a:t>Capacity building opportunities for staff and families promote shared leadership about educational outcomes for children and youth.</a:t>
            </a:r>
          </a:p>
          <a:p>
            <a:r>
              <a:rPr lang="en-US" b="1" u="sng" dirty="0"/>
              <a:t>Dedicate Necessary Resources</a:t>
            </a:r>
          </a:p>
          <a:p>
            <a:pPr lvl="1"/>
            <a:r>
              <a:rPr lang="en-US" dirty="0"/>
              <a:t>Necessary resources integrate and elevate partnering practices to scale.</a:t>
            </a:r>
          </a:p>
          <a:p>
            <a:endParaRPr lang="en-US" dirty="0"/>
          </a:p>
        </p:txBody>
      </p:sp>
      <p:sp>
        <p:nvSpPr>
          <p:cNvPr id="4" name="Slide Number Placeholder 3">
            <a:extLst>
              <a:ext uri="{FF2B5EF4-FFF2-40B4-BE49-F238E27FC236}">
                <a16:creationId xmlns:a16="http://schemas.microsoft.com/office/drawing/2014/main" id="{2409A110-DCD6-426E-9BE6-A0EB45447E9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331662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5E4DDBE-BB8A-4E15-A3FA-5EAD6E171438}"/>
              </a:ext>
            </a:extLst>
          </p:cNvPr>
          <p:cNvGraphicFramePr/>
          <p:nvPr>
            <p:extLst>
              <p:ext uri="{D42A27DB-BD31-4B8C-83A1-F6EECF244321}">
                <p14:modId xmlns:p14="http://schemas.microsoft.com/office/powerpoint/2010/main" val="3563233223"/>
              </p:ext>
            </p:extLst>
          </p:nvPr>
        </p:nvGraphicFramePr>
        <p:xfrm>
          <a:off x="902402" y="1387624"/>
          <a:ext cx="7339196" cy="5194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F51E7365-AF51-4385-943E-B718A0C875DB}"/>
              </a:ext>
            </a:extLst>
          </p:cNvPr>
          <p:cNvSpPr>
            <a:spLocks noGrp="1"/>
          </p:cNvSpPr>
          <p:nvPr>
            <p:ph type="title"/>
          </p:nvPr>
        </p:nvSpPr>
        <p:spPr/>
        <p:txBody>
          <a:bodyPr/>
          <a:lstStyle/>
          <a:p>
            <a:r>
              <a:rPr lang="en-US" dirty="0"/>
              <a:t>Dimensions of Excelling Programs</a:t>
            </a:r>
          </a:p>
        </p:txBody>
      </p:sp>
    </p:spTree>
    <p:extLst>
      <p:ext uri="{BB962C8B-B14F-4D97-AF65-F5344CB8AC3E}">
        <p14:creationId xmlns:p14="http://schemas.microsoft.com/office/powerpoint/2010/main" val="1816418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D117-C10F-46A7-ACAB-4E1D994E45ED}"/>
              </a:ext>
            </a:extLst>
          </p:cNvPr>
          <p:cNvSpPr>
            <a:spLocks noGrp="1"/>
          </p:cNvSpPr>
          <p:nvPr>
            <p:ph type="title"/>
          </p:nvPr>
        </p:nvSpPr>
        <p:spPr/>
        <p:txBody>
          <a:bodyPr/>
          <a:lstStyle/>
          <a:p>
            <a:r>
              <a:rPr lang="en-US" dirty="0"/>
              <a:t>Using the Rubric</a:t>
            </a:r>
          </a:p>
        </p:txBody>
      </p:sp>
      <p:sp>
        <p:nvSpPr>
          <p:cNvPr id="4" name="Text Placeholder 3">
            <a:extLst>
              <a:ext uri="{FF2B5EF4-FFF2-40B4-BE49-F238E27FC236}">
                <a16:creationId xmlns:a16="http://schemas.microsoft.com/office/drawing/2014/main" id="{9F12A443-F5CF-44CF-89E7-BF8BBC077D3E}"/>
              </a:ext>
            </a:extLst>
          </p:cNvPr>
          <p:cNvSpPr>
            <a:spLocks noGrp="1"/>
          </p:cNvSpPr>
          <p:nvPr>
            <p:ph type="body" idx="1"/>
          </p:nvPr>
        </p:nvSpPr>
        <p:spPr/>
        <p:txBody>
          <a:bodyPr/>
          <a:lstStyle/>
          <a:p>
            <a:endParaRPr lang="en-US"/>
          </a:p>
        </p:txBody>
      </p:sp>
      <p:graphicFrame>
        <p:nvGraphicFramePr>
          <p:cNvPr id="5" name="Diagram 4">
            <a:extLst>
              <a:ext uri="{FF2B5EF4-FFF2-40B4-BE49-F238E27FC236}">
                <a16:creationId xmlns:a16="http://schemas.microsoft.com/office/drawing/2014/main" id="{F6A5382C-CFC7-45E7-86A5-3CC072B175C2}"/>
              </a:ext>
            </a:extLst>
          </p:cNvPr>
          <p:cNvGraphicFramePr/>
          <p:nvPr/>
        </p:nvGraphicFramePr>
        <p:xfrm>
          <a:off x="834887" y="1590814"/>
          <a:ext cx="7092717" cy="4052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2597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2FDBA5-3E9F-4260-AA47-D70B0D62DFC9}"/>
              </a:ext>
            </a:extLst>
          </p:cNvPr>
          <p:cNvPicPr>
            <a:picLocks noChangeAspect="1"/>
          </p:cNvPicPr>
          <p:nvPr/>
        </p:nvPicPr>
        <p:blipFill rotWithShape="1">
          <a:blip r:embed="rId2"/>
          <a:srcRect l="34842" t="23460" r="34399" b="10380"/>
          <a:stretch/>
        </p:blipFill>
        <p:spPr>
          <a:xfrm>
            <a:off x="2312126" y="632723"/>
            <a:ext cx="5162801" cy="6246353"/>
          </a:xfrm>
          <a:prstGeom prst="rect">
            <a:avLst/>
          </a:prstGeom>
        </p:spPr>
      </p:pic>
      <p:sp>
        <p:nvSpPr>
          <p:cNvPr id="3" name="Title 2">
            <a:extLst>
              <a:ext uri="{FF2B5EF4-FFF2-40B4-BE49-F238E27FC236}">
                <a16:creationId xmlns:a16="http://schemas.microsoft.com/office/drawing/2014/main" id="{6BA6EEF5-C072-4F09-B4A2-02A1FA64E3BE}"/>
              </a:ext>
            </a:extLst>
          </p:cNvPr>
          <p:cNvSpPr>
            <a:spLocks noGrp="1"/>
          </p:cNvSpPr>
          <p:nvPr>
            <p:ph type="title"/>
          </p:nvPr>
        </p:nvSpPr>
        <p:spPr/>
        <p:txBody>
          <a:bodyPr/>
          <a:lstStyle/>
          <a:p>
            <a:r>
              <a:rPr lang="en-US" dirty="0"/>
              <a:t>Rating System</a:t>
            </a:r>
          </a:p>
        </p:txBody>
      </p:sp>
    </p:spTree>
    <p:extLst>
      <p:ext uri="{BB962C8B-B14F-4D97-AF65-F5344CB8AC3E}">
        <p14:creationId xmlns:p14="http://schemas.microsoft.com/office/powerpoint/2010/main" val="3618085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A6EEF5-C072-4F09-B4A2-02A1FA64E3BE}"/>
              </a:ext>
            </a:extLst>
          </p:cNvPr>
          <p:cNvSpPr>
            <a:spLocks noGrp="1"/>
          </p:cNvSpPr>
          <p:nvPr>
            <p:ph type="title"/>
          </p:nvPr>
        </p:nvSpPr>
        <p:spPr/>
        <p:txBody>
          <a:bodyPr/>
          <a:lstStyle/>
          <a:p>
            <a:r>
              <a:rPr lang="en-US" dirty="0"/>
              <a:t>Sample Rubric</a:t>
            </a:r>
          </a:p>
        </p:txBody>
      </p:sp>
      <p:pic>
        <p:nvPicPr>
          <p:cNvPr id="14" name="Picture 13">
            <a:extLst>
              <a:ext uri="{FF2B5EF4-FFF2-40B4-BE49-F238E27FC236}">
                <a16:creationId xmlns:a16="http://schemas.microsoft.com/office/drawing/2014/main" id="{AC3A3955-BD18-4084-AE9C-16A822CF35B1}"/>
              </a:ext>
            </a:extLst>
          </p:cNvPr>
          <p:cNvPicPr>
            <a:picLocks noChangeAspect="1"/>
          </p:cNvPicPr>
          <p:nvPr/>
        </p:nvPicPr>
        <p:blipFill rotWithShape="1">
          <a:blip r:embed="rId2"/>
          <a:srcRect l="28481" t="23966" r="25190" b="8017"/>
          <a:stretch/>
        </p:blipFill>
        <p:spPr>
          <a:xfrm>
            <a:off x="1196260" y="818676"/>
            <a:ext cx="6503392" cy="5784810"/>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Tree>
    <p:extLst>
      <p:ext uri="{BB962C8B-B14F-4D97-AF65-F5344CB8AC3E}">
        <p14:creationId xmlns:p14="http://schemas.microsoft.com/office/powerpoint/2010/main" val="999668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A6EEF5-C072-4F09-B4A2-02A1FA64E3BE}"/>
              </a:ext>
            </a:extLst>
          </p:cNvPr>
          <p:cNvSpPr>
            <a:spLocks noGrp="1"/>
          </p:cNvSpPr>
          <p:nvPr>
            <p:ph type="title"/>
          </p:nvPr>
        </p:nvSpPr>
        <p:spPr/>
        <p:txBody>
          <a:bodyPr/>
          <a:lstStyle/>
          <a:p>
            <a:r>
              <a:rPr lang="en-US" dirty="0"/>
              <a:t>Calculate Scores</a:t>
            </a:r>
          </a:p>
        </p:txBody>
      </p:sp>
      <p:pic>
        <p:nvPicPr>
          <p:cNvPr id="2" name="Picture 1">
            <a:extLst>
              <a:ext uri="{FF2B5EF4-FFF2-40B4-BE49-F238E27FC236}">
                <a16:creationId xmlns:a16="http://schemas.microsoft.com/office/drawing/2014/main" id="{7FB210A0-58F1-42B6-B35A-E436879FB1C5}"/>
              </a:ext>
            </a:extLst>
          </p:cNvPr>
          <p:cNvPicPr>
            <a:picLocks noChangeAspect="1"/>
          </p:cNvPicPr>
          <p:nvPr/>
        </p:nvPicPr>
        <p:blipFill rotWithShape="1">
          <a:blip r:embed="rId2"/>
          <a:srcRect l="28861" t="23798" r="27184" b="7342"/>
          <a:stretch/>
        </p:blipFill>
        <p:spPr>
          <a:xfrm>
            <a:off x="1084218" y="947089"/>
            <a:ext cx="6707724" cy="5910911"/>
          </a:xfrm>
          <a:prstGeom prst="rect">
            <a:avLst/>
          </a:prstGeom>
        </p:spPr>
      </p:pic>
    </p:spTree>
    <p:extLst>
      <p:ext uri="{BB962C8B-B14F-4D97-AF65-F5344CB8AC3E}">
        <p14:creationId xmlns:p14="http://schemas.microsoft.com/office/powerpoint/2010/main" val="241033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E3089-71AE-4605-A994-A6540491F18B}"/>
              </a:ext>
            </a:extLst>
          </p:cNvPr>
          <p:cNvSpPr>
            <a:spLocks noGrp="1"/>
          </p:cNvSpPr>
          <p:nvPr>
            <p:ph type="title"/>
          </p:nvPr>
        </p:nvSpPr>
        <p:spPr/>
        <p:txBody>
          <a:bodyPr/>
          <a:lstStyle/>
          <a:p>
            <a:r>
              <a:rPr lang="en-US" dirty="0"/>
              <a:t>Response in the chat…</a:t>
            </a:r>
          </a:p>
        </p:txBody>
      </p:sp>
      <p:sp>
        <p:nvSpPr>
          <p:cNvPr id="3" name="Text Placeholder 2">
            <a:extLst>
              <a:ext uri="{FF2B5EF4-FFF2-40B4-BE49-F238E27FC236}">
                <a16:creationId xmlns:a16="http://schemas.microsoft.com/office/drawing/2014/main" id="{DC0DDE55-3B11-4516-99A8-558699DC5E41}"/>
              </a:ext>
            </a:extLst>
          </p:cNvPr>
          <p:cNvSpPr>
            <a:spLocks noGrp="1"/>
          </p:cNvSpPr>
          <p:nvPr>
            <p:ph type="body" idx="1"/>
          </p:nvPr>
        </p:nvSpPr>
        <p:spPr/>
        <p:txBody>
          <a:bodyPr/>
          <a:lstStyle/>
          <a:p>
            <a:r>
              <a:rPr lang="en-US" dirty="0"/>
              <a:t>Name</a:t>
            </a:r>
          </a:p>
          <a:p>
            <a:r>
              <a:rPr lang="en-US" dirty="0"/>
              <a:t>Position (what and where)</a:t>
            </a:r>
          </a:p>
          <a:p>
            <a:r>
              <a:rPr lang="en-US" dirty="0"/>
              <a:t>What do you hope to gain from this session?</a:t>
            </a:r>
          </a:p>
        </p:txBody>
      </p:sp>
      <p:sp>
        <p:nvSpPr>
          <p:cNvPr id="4" name="Slide Number Placeholder 3">
            <a:extLst>
              <a:ext uri="{FF2B5EF4-FFF2-40B4-BE49-F238E27FC236}">
                <a16:creationId xmlns:a16="http://schemas.microsoft.com/office/drawing/2014/main" id="{56735274-5C32-446A-806E-294BAB4C549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2392810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10;&#10;Description automatically generated">
            <a:hlinkClick r:id="rId2"/>
            <a:extLst>
              <a:ext uri="{FF2B5EF4-FFF2-40B4-BE49-F238E27FC236}">
                <a16:creationId xmlns:a16="http://schemas.microsoft.com/office/drawing/2014/main" id="{B0733D4F-FEB3-4F2D-A45F-13FA2C719E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49274">
            <a:off x="6866328" y="771010"/>
            <a:ext cx="2038552" cy="2637347"/>
          </a:xfrm>
          <a:prstGeom prst="rect">
            <a:avLst/>
          </a:prstGeom>
        </p:spPr>
      </p:pic>
      <p:sp>
        <p:nvSpPr>
          <p:cNvPr id="3" name="Title 2"/>
          <p:cNvSpPr>
            <a:spLocks noGrp="1"/>
          </p:cNvSpPr>
          <p:nvPr>
            <p:ph type="title"/>
          </p:nvPr>
        </p:nvSpPr>
        <p:spPr/>
        <p:txBody>
          <a:bodyPr/>
          <a:lstStyle/>
          <a:p>
            <a:r>
              <a:rPr lang="en-US" dirty="0"/>
              <a:t>Available Colorado Resources</a:t>
            </a:r>
          </a:p>
        </p:txBody>
      </p:sp>
      <p:pic>
        <p:nvPicPr>
          <p:cNvPr id="2" name="Picture 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762" y="1785307"/>
            <a:ext cx="896645" cy="2043292"/>
          </a:xfrm>
          <a:prstGeom prst="rect">
            <a:avLst/>
          </a:prstGeom>
        </p:spPr>
      </p:pic>
      <p:pic>
        <p:nvPicPr>
          <p:cNvPr id="5" name="Picture 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8256" y="4768317"/>
            <a:ext cx="1392688" cy="1802301"/>
          </a:xfrm>
          <a:prstGeom prst="rect">
            <a:avLst/>
          </a:prstGeom>
        </p:spPr>
      </p:pic>
      <p:pic>
        <p:nvPicPr>
          <p:cNvPr id="6" name="Picture 5">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63989" y="4501057"/>
            <a:ext cx="1978020" cy="899426"/>
          </a:xfrm>
          <a:prstGeom prst="rect">
            <a:avLst/>
          </a:prstGeom>
        </p:spPr>
      </p:pic>
      <p:pic>
        <p:nvPicPr>
          <p:cNvPr id="10" name="Picture 9">
            <a:hlinkClick r:id="rId4"/>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70137" y="1044257"/>
            <a:ext cx="1007623" cy="2311685"/>
          </a:xfrm>
          <a:prstGeom prst="rect">
            <a:avLst/>
          </a:prstGeom>
        </p:spPr>
      </p:pic>
      <p:pic>
        <p:nvPicPr>
          <p:cNvPr id="11" name="Picture 10">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70241" y="5802673"/>
            <a:ext cx="4078213" cy="767945"/>
          </a:xfrm>
          <a:prstGeom prst="rect">
            <a:avLst/>
          </a:prstGeom>
        </p:spPr>
      </p:pic>
      <p:pic>
        <p:nvPicPr>
          <p:cNvPr id="7" name="Picture 6">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87590" y="1862834"/>
            <a:ext cx="1760864" cy="2278304"/>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0EC6BA1E-8E26-4536-BD90-0461997415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0739581">
            <a:off x="371591" y="2204357"/>
            <a:ext cx="1892798" cy="2449286"/>
          </a:xfrm>
          <a:prstGeom prst="rect">
            <a:avLst/>
          </a:prstGeom>
        </p:spPr>
      </p:pic>
      <p:pic>
        <p:nvPicPr>
          <p:cNvPr id="1026" name="Picture 2" descr="Family, School, and Community Partnering">
            <a:hlinkClick r:id="rId16"/>
            <a:extLst>
              <a:ext uri="{FF2B5EF4-FFF2-40B4-BE49-F238E27FC236}">
                <a16:creationId xmlns:a16="http://schemas.microsoft.com/office/drawing/2014/main" id="{F918507D-8459-4995-A8E4-B0825CC964D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28550" y="4150914"/>
            <a:ext cx="1760863" cy="17608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Graphical user interface, website&#10;&#10;Description automatically generated">
            <a:hlinkClick r:id="rId18"/>
            <a:extLst>
              <a:ext uri="{FF2B5EF4-FFF2-40B4-BE49-F238E27FC236}">
                <a16:creationId xmlns:a16="http://schemas.microsoft.com/office/drawing/2014/main" id="{60384FC5-E7A5-495B-824D-A04B441FA92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55153" y="5212800"/>
            <a:ext cx="4766137" cy="2841781"/>
          </a:xfrm>
          <a:prstGeom prst="rect">
            <a:avLst/>
          </a:prstGeom>
        </p:spPr>
      </p:pic>
      <p:sp>
        <p:nvSpPr>
          <p:cNvPr id="4" name="Slide Number Placeholder 3">
            <a:extLst>
              <a:ext uri="{FF2B5EF4-FFF2-40B4-BE49-F238E27FC236}">
                <a16:creationId xmlns:a16="http://schemas.microsoft.com/office/drawing/2014/main" id="{D6259212-48B8-4F67-9CE2-4508E1D77D79}"/>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3500351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63C0-F82A-4FB8-A694-3328AC5E5F62}"/>
              </a:ext>
            </a:extLst>
          </p:cNvPr>
          <p:cNvSpPr>
            <a:spLocks noGrp="1"/>
          </p:cNvSpPr>
          <p:nvPr>
            <p:ph type="title"/>
          </p:nvPr>
        </p:nvSpPr>
        <p:spPr/>
        <p:txBody>
          <a:bodyPr/>
          <a:lstStyle/>
          <a:p>
            <a:r>
              <a:rPr lang="en-US" dirty="0"/>
              <a:t>Session Outcomes</a:t>
            </a:r>
          </a:p>
        </p:txBody>
      </p:sp>
      <p:sp>
        <p:nvSpPr>
          <p:cNvPr id="3" name="Text Placeholder 2">
            <a:extLst>
              <a:ext uri="{FF2B5EF4-FFF2-40B4-BE49-F238E27FC236}">
                <a16:creationId xmlns:a16="http://schemas.microsoft.com/office/drawing/2014/main" id="{E5CF1660-243F-49CB-9B2B-9A378CE981F0}"/>
              </a:ext>
            </a:extLst>
          </p:cNvPr>
          <p:cNvSpPr>
            <a:spLocks noGrp="1"/>
          </p:cNvSpPr>
          <p:nvPr>
            <p:ph type="body" idx="1"/>
          </p:nvPr>
        </p:nvSpPr>
        <p:spPr/>
        <p:txBody>
          <a:bodyPr/>
          <a:lstStyle/>
          <a:p>
            <a:r>
              <a:rPr lang="en-US" dirty="0"/>
              <a:t>Understand how the Colorado Department of Education supports Family, School, and Community Partnerships (FSCP).</a:t>
            </a:r>
          </a:p>
          <a:p>
            <a:endParaRPr lang="en-US" dirty="0"/>
          </a:p>
          <a:p>
            <a:r>
              <a:rPr lang="en-US" dirty="0"/>
              <a:t>Learn about available resources from the Colorado Department of Education for </a:t>
            </a:r>
            <a:r>
              <a:rPr lang="en-US" dirty="0" err="1"/>
              <a:t>inservice</a:t>
            </a:r>
            <a:r>
              <a:rPr lang="en-US" dirty="0"/>
              <a:t> and preservice teachers.</a:t>
            </a:r>
          </a:p>
          <a:p>
            <a:endParaRPr lang="en-US" dirty="0"/>
          </a:p>
          <a:p>
            <a:r>
              <a:rPr lang="en-US" dirty="0"/>
              <a:t>Take a close look at the new FSCP Framework and User’s Guide.</a:t>
            </a:r>
          </a:p>
          <a:p>
            <a:endParaRPr lang="en-US" dirty="0"/>
          </a:p>
          <a:p>
            <a:endParaRPr lang="en-US" dirty="0"/>
          </a:p>
        </p:txBody>
      </p:sp>
      <p:sp>
        <p:nvSpPr>
          <p:cNvPr id="4" name="Slide Number Placeholder 3">
            <a:extLst>
              <a:ext uri="{FF2B5EF4-FFF2-40B4-BE49-F238E27FC236}">
                <a16:creationId xmlns:a16="http://schemas.microsoft.com/office/drawing/2014/main" id="{B4A649C0-A0A5-49FC-B6B1-4A4A89E9877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572433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B1B126-3417-4250-B02E-96D134F99FDC}"/>
              </a:ext>
            </a:extLst>
          </p:cNvPr>
          <p:cNvSpPr>
            <a:spLocks noGrp="1"/>
          </p:cNvSpPr>
          <p:nvPr>
            <p:ph type="ctrTitle"/>
          </p:nvPr>
        </p:nvSpPr>
        <p:spPr>
          <a:xfrm>
            <a:off x="1" y="2595716"/>
            <a:ext cx="9039496" cy="2337620"/>
          </a:xfrm>
        </p:spPr>
        <p:txBody>
          <a:bodyPr/>
          <a:lstStyle/>
          <a:p>
            <a:r>
              <a:rPr lang="en-US" dirty="0"/>
              <a:t>Family-School-Community Partnerships at the </a:t>
            </a:r>
            <a:br>
              <a:rPr lang="en-US" dirty="0"/>
            </a:br>
            <a:r>
              <a:rPr lang="en-US" dirty="0"/>
              <a:t>Colorado Department of Education</a:t>
            </a:r>
          </a:p>
        </p:txBody>
      </p:sp>
      <p:sp>
        <p:nvSpPr>
          <p:cNvPr id="4" name="Slide Number Placeholder 3">
            <a:extLst>
              <a:ext uri="{FF2B5EF4-FFF2-40B4-BE49-F238E27FC236}">
                <a16:creationId xmlns:a16="http://schemas.microsoft.com/office/drawing/2014/main" id="{1676CEC6-B76C-4245-A47D-01DE6DDDE81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3648877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Family-School-Community Partnerships in Colorado</a:t>
            </a:r>
          </a:p>
        </p:txBody>
      </p:sp>
      <p:sp>
        <p:nvSpPr>
          <p:cNvPr id="3" name="Content Placeholder 2"/>
          <p:cNvSpPr>
            <a:spLocks noGrp="1"/>
          </p:cNvSpPr>
          <p:nvPr>
            <p:ph idx="1"/>
          </p:nvPr>
        </p:nvSpPr>
        <p:spPr/>
        <p:txBody>
          <a:bodyPr>
            <a:normAutofit fontScale="92500" lnSpcReduction="10000"/>
          </a:bodyPr>
          <a:lstStyle/>
          <a:p>
            <a:r>
              <a:rPr lang="en-US" dirty="0"/>
              <a:t>2009: Formation of the State Advisory Council for Parent Involvement in Education (Senate Bill 09-90)</a:t>
            </a:r>
          </a:p>
          <a:p>
            <a:endParaRPr lang="en-US" dirty="0"/>
          </a:p>
          <a:p>
            <a:r>
              <a:rPr lang="en-US" dirty="0"/>
              <a:t>2013: Creation of the Family Partnership Director Position (SB 13-193)</a:t>
            </a:r>
          </a:p>
          <a:p>
            <a:endParaRPr lang="en-US" dirty="0"/>
          </a:p>
          <a:p>
            <a:r>
              <a:rPr lang="en-US" dirty="0"/>
              <a:t>2019: Creation of the Office of Family-School-Community Partnerships and reauthorization of SACPIE.</a:t>
            </a:r>
          </a:p>
          <a:p>
            <a:endParaRPr lang="en-US" dirty="0"/>
          </a:p>
          <a:p>
            <a:r>
              <a:rPr lang="en-US" dirty="0"/>
              <a:t>2018-2020: Development of P-12 Framework.</a:t>
            </a:r>
          </a:p>
          <a:p>
            <a:endParaRPr lang="en-US" dirty="0"/>
          </a:p>
          <a:p>
            <a:r>
              <a:rPr lang="en-US" dirty="0"/>
              <a:t>2020-2021: Preservice Consortium Participation.</a:t>
            </a:r>
          </a:p>
          <a:p>
            <a:endParaRPr lang="en-US" dirty="0"/>
          </a:p>
        </p:txBody>
      </p:sp>
      <p:sp>
        <p:nvSpPr>
          <p:cNvPr id="4" name="Slide Number Placeholder 3"/>
          <p:cNvSpPr>
            <a:spLocks noGrp="1"/>
          </p:cNvSpPr>
          <p:nvPr>
            <p:ph type="sldNum" sz="quarter" idx="12"/>
          </p:nvPr>
        </p:nvSpPr>
        <p:spPr/>
        <p:txBody>
          <a:bodyPr/>
          <a:lstStyle/>
          <a:p>
            <a:fld id="{600BAA8B-998A-4793-9AB8-94EE2C3B2243}" type="slidenum">
              <a:rPr lang="en-US"/>
              <a:pPr/>
              <a:t>5</a:t>
            </a:fld>
            <a:endParaRPr lang="en-US"/>
          </a:p>
        </p:txBody>
      </p:sp>
    </p:spTree>
    <p:extLst>
      <p:ext uri="{BB962C8B-B14F-4D97-AF65-F5344CB8AC3E}">
        <p14:creationId xmlns:p14="http://schemas.microsoft.com/office/powerpoint/2010/main" val="2849913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Systemic Support Structure</a:t>
            </a:r>
          </a:p>
        </p:txBody>
      </p:sp>
      <p:sp>
        <p:nvSpPr>
          <p:cNvPr id="2" name="Content Placeholder 1"/>
          <p:cNvSpPr>
            <a:spLocks noGrp="1"/>
          </p:cNvSpPr>
          <p:nvPr>
            <p:ph idx="1"/>
          </p:nvPr>
        </p:nvSpPr>
        <p:spPr>
          <a:xfrm>
            <a:off x="628650" y="1463039"/>
            <a:ext cx="7886700" cy="5130687"/>
          </a:xfrm>
        </p:spPr>
        <p:txBody>
          <a:bodyPr>
            <a:normAutofit fontScale="70000" lnSpcReduction="20000"/>
          </a:bodyPr>
          <a:lstStyle/>
          <a:p>
            <a:pPr marL="0" indent="0" algn="ctr">
              <a:buNone/>
            </a:pPr>
            <a:r>
              <a:rPr lang="en-US" sz="3200" dirty="0"/>
              <a:t>Federal and State Legislation</a:t>
            </a:r>
          </a:p>
          <a:p>
            <a:pPr marL="0" indent="0" algn="ctr">
              <a:buNone/>
            </a:pPr>
            <a:endParaRPr lang="en-US" sz="2800" dirty="0"/>
          </a:p>
          <a:p>
            <a:pPr marL="0" indent="0" algn="ctr">
              <a:buNone/>
            </a:pPr>
            <a:endParaRPr lang="en-US" sz="2800" dirty="0"/>
          </a:p>
          <a:p>
            <a:pPr marL="0" indent="0" algn="ctr">
              <a:buNone/>
            </a:pPr>
            <a:endParaRPr lang="en-US" sz="3200" dirty="0"/>
          </a:p>
          <a:p>
            <a:pPr marL="0" indent="0" algn="ctr">
              <a:buNone/>
            </a:pPr>
            <a:r>
              <a:rPr lang="en-US" sz="3200" dirty="0"/>
              <a:t>Colorado Department of Education</a:t>
            </a:r>
          </a:p>
          <a:p>
            <a:pPr marL="0" indent="0" algn="ctr">
              <a:buNone/>
            </a:pPr>
            <a:endParaRPr lang="en-US" sz="2800" dirty="0"/>
          </a:p>
          <a:p>
            <a:pPr marL="0" indent="0" algn="ctr">
              <a:buNone/>
            </a:pPr>
            <a:endParaRPr lang="en-US" sz="2800" dirty="0"/>
          </a:p>
          <a:p>
            <a:pPr marL="0" indent="0" algn="ctr">
              <a:buNone/>
            </a:pPr>
            <a:r>
              <a:rPr lang="en-US" sz="3200" dirty="0"/>
              <a:t>Districts</a:t>
            </a:r>
          </a:p>
          <a:p>
            <a:pPr marL="0" indent="0">
              <a:buNone/>
            </a:pPr>
            <a:endParaRPr lang="en-US" sz="2800" dirty="0"/>
          </a:p>
          <a:p>
            <a:pPr marL="0" indent="0">
              <a:buNone/>
            </a:pPr>
            <a:endParaRPr lang="en-US" sz="2800" dirty="0"/>
          </a:p>
          <a:p>
            <a:pPr marL="0" indent="0" algn="ctr">
              <a:buNone/>
            </a:pPr>
            <a:r>
              <a:rPr lang="en-US" sz="3200" dirty="0"/>
              <a:t>Schools</a:t>
            </a:r>
          </a:p>
          <a:p>
            <a:pPr marL="0" indent="0" algn="ctr">
              <a:buNone/>
            </a:pPr>
            <a:endParaRPr lang="en-US" sz="2800" dirty="0"/>
          </a:p>
          <a:p>
            <a:pPr marL="0" indent="0" algn="ctr">
              <a:buNone/>
            </a:pPr>
            <a:endParaRPr lang="en-US" sz="2800" dirty="0"/>
          </a:p>
          <a:p>
            <a:pPr marL="0" indent="0" algn="ctr">
              <a:buNone/>
            </a:pPr>
            <a:r>
              <a:rPr lang="en-US" sz="3200" dirty="0"/>
              <a:t>Students and Families</a:t>
            </a:r>
          </a:p>
        </p:txBody>
      </p:sp>
      <p:sp>
        <p:nvSpPr>
          <p:cNvPr id="6" name="Right Arrow 5"/>
          <p:cNvSpPr/>
          <p:nvPr/>
        </p:nvSpPr>
        <p:spPr>
          <a:xfrm rot="5400000">
            <a:off x="4191855" y="2082456"/>
            <a:ext cx="760290" cy="574766"/>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5400000">
            <a:off x="4191855" y="3346695"/>
            <a:ext cx="760290" cy="574766"/>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5400000">
            <a:off x="4191855" y="4352075"/>
            <a:ext cx="760290" cy="574766"/>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400000">
            <a:off x="4191855" y="5444840"/>
            <a:ext cx="760290" cy="574766"/>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887239" y="1885122"/>
            <a:ext cx="2097497" cy="400110"/>
          </a:xfrm>
          <a:prstGeom prst="rect">
            <a:avLst/>
          </a:prstGeom>
          <a:noFill/>
        </p:spPr>
        <p:txBody>
          <a:bodyPr wrap="none" rtlCol="0">
            <a:spAutoFit/>
          </a:bodyPr>
          <a:lstStyle/>
          <a:p>
            <a:r>
              <a:rPr lang="en-US" sz="2000" dirty="0">
                <a:solidFill>
                  <a:schemeClr val="accent6">
                    <a:lumMod val="75000"/>
                  </a:schemeClr>
                </a:solidFill>
              </a:rPr>
              <a:t>ESSA Section 1116</a:t>
            </a:r>
          </a:p>
        </p:txBody>
      </p:sp>
      <p:sp>
        <p:nvSpPr>
          <p:cNvPr id="12" name="TextBox 11"/>
          <p:cNvSpPr txBox="1"/>
          <p:nvPr/>
        </p:nvSpPr>
        <p:spPr>
          <a:xfrm>
            <a:off x="5459145" y="1800258"/>
            <a:ext cx="1228221" cy="707886"/>
          </a:xfrm>
          <a:prstGeom prst="rect">
            <a:avLst/>
          </a:prstGeom>
          <a:noFill/>
        </p:spPr>
        <p:txBody>
          <a:bodyPr wrap="none" rtlCol="0">
            <a:spAutoFit/>
          </a:bodyPr>
          <a:lstStyle/>
          <a:p>
            <a:pPr algn="ctr"/>
            <a:r>
              <a:rPr lang="en-US" sz="2000" dirty="0">
                <a:solidFill>
                  <a:schemeClr val="accent6">
                    <a:lumMod val="75000"/>
                  </a:schemeClr>
                </a:solidFill>
              </a:rPr>
              <a:t>SB 09-90</a:t>
            </a:r>
          </a:p>
          <a:p>
            <a:pPr algn="ctr"/>
            <a:r>
              <a:rPr lang="en-US" sz="2000" dirty="0">
                <a:solidFill>
                  <a:schemeClr val="accent6">
                    <a:lumMod val="75000"/>
                  </a:schemeClr>
                </a:solidFill>
              </a:rPr>
              <a:t>SB 13-193</a:t>
            </a:r>
          </a:p>
        </p:txBody>
      </p:sp>
      <p:sp>
        <p:nvSpPr>
          <p:cNvPr id="13" name="TextBox 12"/>
          <p:cNvSpPr txBox="1"/>
          <p:nvPr/>
        </p:nvSpPr>
        <p:spPr>
          <a:xfrm>
            <a:off x="1256416" y="3162986"/>
            <a:ext cx="3028201" cy="707886"/>
          </a:xfrm>
          <a:prstGeom prst="rect">
            <a:avLst/>
          </a:prstGeom>
          <a:noFill/>
        </p:spPr>
        <p:txBody>
          <a:bodyPr wrap="none" rtlCol="0">
            <a:spAutoFit/>
          </a:bodyPr>
          <a:lstStyle/>
          <a:p>
            <a:pPr algn="ctr"/>
            <a:r>
              <a:rPr lang="en-US" sz="2000" dirty="0">
                <a:solidFill>
                  <a:schemeClr val="accent6">
                    <a:lumMod val="75000"/>
                  </a:schemeClr>
                </a:solidFill>
              </a:rPr>
              <a:t>Family Partnership Director</a:t>
            </a:r>
          </a:p>
          <a:p>
            <a:pPr algn="ctr"/>
            <a:r>
              <a:rPr lang="en-US" sz="2000" dirty="0">
                <a:solidFill>
                  <a:schemeClr val="accent6">
                    <a:lumMod val="75000"/>
                  </a:schemeClr>
                </a:solidFill>
              </a:rPr>
              <a:t>SACPIE</a:t>
            </a:r>
          </a:p>
        </p:txBody>
      </p:sp>
      <p:sp>
        <p:nvSpPr>
          <p:cNvPr id="14" name="TextBox 13"/>
          <p:cNvSpPr txBox="1"/>
          <p:nvPr/>
        </p:nvSpPr>
        <p:spPr>
          <a:xfrm>
            <a:off x="5211064" y="3188058"/>
            <a:ext cx="2561022" cy="707886"/>
          </a:xfrm>
          <a:prstGeom prst="rect">
            <a:avLst/>
          </a:prstGeom>
          <a:noFill/>
        </p:spPr>
        <p:txBody>
          <a:bodyPr wrap="none" rtlCol="0">
            <a:spAutoFit/>
          </a:bodyPr>
          <a:lstStyle/>
          <a:p>
            <a:pPr algn="ctr"/>
            <a:r>
              <a:rPr lang="en-US" sz="2000" dirty="0">
                <a:solidFill>
                  <a:schemeClr val="accent6">
                    <a:lumMod val="75000"/>
                  </a:schemeClr>
                </a:solidFill>
              </a:rPr>
              <a:t>CDE FSCP </a:t>
            </a:r>
            <a:r>
              <a:rPr lang="en-US" sz="2000" dirty="0" err="1">
                <a:solidFill>
                  <a:schemeClr val="accent6">
                    <a:lumMod val="75000"/>
                  </a:schemeClr>
                </a:solidFill>
              </a:rPr>
              <a:t>CoP</a:t>
            </a:r>
            <a:endParaRPr lang="en-US" sz="2000" dirty="0">
              <a:solidFill>
                <a:schemeClr val="accent6">
                  <a:lumMod val="75000"/>
                </a:schemeClr>
              </a:solidFill>
            </a:endParaRPr>
          </a:p>
          <a:p>
            <a:pPr algn="ctr"/>
            <a:r>
              <a:rPr lang="en-US" sz="2000" dirty="0">
                <a:solidFill>
                  <a:schemeClr val="accent6">
                    <a:lumMod val="75000"/>
                  </a:schemeClr>
                </a:solidFill>
              </a:rPr>
              <a:t>Other Advisory Groups</a:t>
            </a:r>
          </a:p>
        </p:txBody>
      </p:sp>
      <p:sp>
        <p:nvSpPr>
          <p:cNvPr id="15" name="TextBox 14"/>
          <p:cNvSpPr txBox="1"/>
          <p:nvPr/>
        </p:nvSpPr>
        <p:spPr>
          <a:xfrm>
            <a:off x="1150839" y="4254077"/>
            <a:ext cx="2984535" cy="707886"/>
          </a:xfrm>
          <a:prstGeom prst="rect">
            <a:avLst/>
          </a:prstGeom>
          <a:noFill/>
        </p:spPr>
        <p:txBody>
          <a:bodyPr wrap="none" rtlCol="0">
            <a:spAutoFit/>
          </a:bodyPr>
          <a:lstStyle/>
          <a:p>
            <a:pPr algn="ctr"/>
            <a:r>
              <a:rPr lang="en-US" sz="2000" dirty="0">
                <a:solidFill>
                  <a:schemeClr val="accent6">
                    <a:lumMod val="75000"/>
                  </a:schemeClr>
                </a:solidFill>
              </a:rPr>
              <a:t>FSCP Coffee Chats</a:t>
            </a:r>
          </a:p>
          <a:p>
            <a:pPr algn="ctr"/>
            <a:r>
              <a:rPr lang="en-US" sz="2000" dirty="0">
                <a:solidFill>
                  <a:schemeClr val="accent6">
                    <a:lumMod val="75000"/>
                  </a:schemeClr>
                </a:solidFill>
              </a:rPr>
              <a:t>Directors and Coordinators</a:t>
            </a:r>
          </a:p>
        </p:txBody>
      </p:sp>
      <p:sp>
        <p:nvSpPr>
          <p:cNvPr id="16" name="TextBox 15"/>
          <p:cNvSpPr txBox="1"/>
          <p:nvPr/>
        </p:nvSpPr>
        <p:spPr>
          <a:xfrm>
            <a:off x="5008626" y="4416195"/>
            <a:ext cx="3889270" cy="400110"/>
          </a:xfrm>
          <a:prstGeom prst="rect">
            <a:avLst/>
          </a:prstGeom>
          <a:noFill/>
        </p:spPr>
        <p:txBody>
          <a:bodyPr wrap="none" rtlCol="0">
            <a:spAutoFit/>
          </a:bodyPr>
          <a:lstStyle/>
          <a:p>
            <a:r>
              <a:rPr lang="en-US" sz="2000" dirty="0">
                <a:solidFill>
                  <a:schemeClr val="accent6">
                    <a:lumMod val="75000"/>
                  </a:schemeClr>
                </a:solidFill>
              </a:rPr>
              <a:t>District Accountability Committees </a:t>
            </a:r>
          </a:p>
        </p:txBody>
      </p:sp>
      <p:sp>
        <p:nvSpPr>
          <p:cNvPr id="17" name="TextBox 16"/>
          <p:cNvSpPr txBox="1"/>
          <p:nvPr/>
        </p:nvSpPr>
        <p:spPr>
          <a:xfrm>
            <a:off x="502994" y="5328649"/>
            <a:ext cx="3742080" cy="707886"/>
          </a:xfrm>
          <a:prstGeom prst="rect">
            <a:avLst/>
          </a:prstGeom>
          <a:noFill/>
        </p:spPr>
        <p:txBody>
          <a:bodyPr wrap="none" rtlCol="0">
            <a:spAutoFit/>
          </a:bodyPr>
          <a:lstStyle/>
          <a:p>
            <a:pPr algn="ctr"/>
            <a:r>
              <a:rPr lang="en-US" sz="2000" dirty="0">
                <a:solidFill>
                  <a:schemeClr val="accent6">
                    <a:lumMod val="75000"/>
                  </a:schemeClr>
                </a:solidFill>
              </a:rPr>
              <a:t>Title I FSCP Liaisons</a:t>
            </a:r>
          </a:p>
          <a:p>
            <a:pPr algn="ctr"/>
            <a:r>
              <a:rPr lang="en-US" sz="2000" dirty="0">
                <a:solidFill>
                  <a:schemeClr val="accent6">
                    <a:lumMod val="75000"/>
                  </a:schemeClr>
                </a:solidFill>
              </a:rPr>
              <a:t>School Accountability Committees</a:t>
            </a:r>
          </a:p>
        </p:txBody>
      </p:sp>
      <p:sp>
        <p:nvSpPr>
          <p:cNvPr id="18" name="TextBox 17"/>
          <p:cNvSpPr txBox="1"/>
          <p:nvPr/>
        </p:nvSpPr>
        <p:spPr>
          <a:xfrm>
            <a:off x="5335086" y="5280611"/>
            <a:ext cx="3082447" cy="707886"/>
          </a:xfrm>
          <a:prstGeom prst="rect">
            <a:avLst/>
          </a:prstGeom>
          <a:noFill/>
        </p:spPr>
        <p:txBody>
          <a:bodyPr wrap="none" rtlCol="0">
            <a:spAutoFit/>
          </a:bodyPr>
          <a:lstStyle/>
          <a:p>
            <a:pPr algn="ctr"/>
            <a:r>
              <a:rPr lang="en-US" sz="2000" dirty="0">
                <a:solidFill>
                  <a:schemeClr val="accent6">
                    <a:lumMod val="75000"/>
                  </a:schemeClr>
                </a:solidFill>
              </a:rPr>
              <a:t>High Impact Strategies</a:t>
            </a:r>
          </a:p>
          <a:p>
            <a:pPr algn="ctr"/>
            <a:r>
              <a:rPr lang="en-US" sz="2000" dirty="0">
                <a:solidFill>
                  <a:schemeClr val="accent6">
                    <a:lumMod val="75000"/>
                  </a:schemeClr>
                </a:solidFill>
              </a:rPr>
              <a:t>National Standards for FSCP</a:t>
            </a:r>
          </a:p>
        </p:txBody>
      </p:sp>
      <p:sp>
        <p:nvSpPr>
          <p:cNvPr id="19" name="TextBox 18"/>
          <p:cNvSpPr txBox="1"/>
          <p:nvPr/>
        </p:nvSpPr>
        <p:spPr>
          <a:xfrm>
            <a:off x="3142794" y="6306351"/>
            <a:ext cx="2858411" cy="400110"/>
          </a:xfrm>
          <a:prstGeom prst="rect">
            <a:avLst/>
          </a:prstGeom>
          <a:noFill/>
        </p:spPr>
        <p:txBody>
          <a:bodyPr wrap="none" rtlCol="0">
            <a:spAutoFit/>
          </a:bodyPr>
          <a:lstStyle/>
          <a:p>
            <a:r>
              <a:rPr lang="en-US" sz="2000" dirty="0">
                <a:solidFill>
                  <a:schemeClr val="accent6">
                    <a:lumMod val="75000"/>
                  </a:schemeClr>
                </a:solidFill>
              </a:rPr>
              <a:t>Achievement and Climate</a:t>
            </a:r>
          </a:p>
        </p:txBody>
      </p:sp>
    </p:spTree>
    <p:extLst>
      <p:ext uri="{BB962C8B-B14F-4D97-AF65-F5344CB8AC3E}">
        <p14:creationId xmlns:p14="http://schemas.microsoft.com/office/powerpoint/2010/main" val="3856623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What are Family-School-Community Partnerships?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0131" y="1401589"/>
            <a:ext cx="5060769" cy="4324611"/>
          </a:xfrm>
          <a:prstGeom prst="rect">
            <a:avLst/>
          </a:prstGeom>
        </p:spPr>
      </p:pic>
      <p:sp>
        <p:nvSpPr>
          <p:cNvPr id="5" name="TextBox 4"/>
          <p:cNvSpPr txBox="1"/>
          <p:nvPr/>
        </p:nvSpPr>
        <p:spPr>
          <a:xfrm rot="746903">
            <a:off x="6796691" y="1809671"/>
            <a:ext cx="1824730" cy="523220"/>
          </a:xfrm>
          <a:prstGeom prst="rect">
            <a:avLst/>
          </a:prstGeom>
          <a:noFill/>
        </p:spPr>
        <p:txBody>
          <a:bodyPr wrap="none" rtlCol="0">
            <a:spAutoFit/>
          </a:bodyPr>
          <a:lstStyle/>
          <a:p>
            <a:r>
              <a:rPr lang="en-US" sz="2800" b="1" dirty="0"/>
              <a:t>Intentional</a:t>
            </a:r>
          </a:p>
        </p:txBody>
      </p:sp>
      <p:sp>
        <p:nvSpPr>
          <p:cNvPr id="6" name="TextBox 5"/>
          <p:cNvSpPr txBox="1"/>
          <p:nvPr/>
        </p:nvSpPr>
        <p:spPr>
          <a:xfrm>
            <a:off x="247497" y="5744316"/>
            <a:ext cx="3356240" cy="523220"/>
          </a:xfrm>
          <a:prstGeom prst="rect">
            <a:avLst/>
          </a:prstGeom>
          <a:noFill/>
        </p:spPr>
        <p:txBody>
          <a:bodyPr wrap="none" rtlCol="0">
            <a:spAutoFit/>
          </a:bodyPr>
          <a:lstStyle/>
          <a:p>
            <a:r>
              <a:rPr lang="en-US" sz="2800" b="1" dirty="0">
                <a:solidFill>
                  <a:srgbClr val="C00000"/>
                </a:solidFill>
              </a:rPr>
              <a:t>Beyond Random Acts</a:t>
            </a:r>
          </a:p>
        </p:txBody>
      </p:sp>
      <p:sp>
        <p:nvSpPr>
          <p:cNvPr id="7" name="TextBox 6"/>
          <p:cNvSpPr txBox="1"/>
          <p:nvPr/>
        </p:nvSpPr>
        <p:spPr>
          <a:xfrm rot="20964043">
            <a:off x="268454" y="1388125"/>
            <a:ext cx="2914067" cy="523220"/>
          </a:xfrm>
          <a:prstGeom prst="rect">
            <a:avLst/>
          </a:prstGeom>
          <a:noFill/>
        </p:spPr>
        <p:txBody>
          <a:bodyPr wrap="none" rtlCol="0">
            <a:spAutoFit/>
          </a:bodyPr>
          <a:lstStyle/>
          <a:p>
            <a:r>
              <a:rPr lang="en-US" sz="2800" b="1" dirty="0"/>
              <a:t>Linked to Learning</a:t>
            </a:r>
          </a:p>
        </p:txBody>
      </p:sp>
      <p:sp>
        <p:nvSpPr>
          <p:cNvPr id="8" name="TextBox 7"/>
          <p:cNvSpPr txBox="1"/>
          <p:nvPr/>
        </p:nvSpPr>
        <p:spPr>
          <a:xfrm>
            <a:off x="6175579" y="5319080"/>
            <a:ext cx="1952907" cy="523220"/>
          </a:xfrm>
          <a:prstGeom prst="rect">
            <a:avLst/>
          </a:prstGeom>
          <a:noFill/>
        </p:spPr>
        <p:txBody>
          <a:bodyPr wrap="none" rtlCol="0">
            <a:spAutoFit/>
          </a:bodyPr>
          <a:lstStyle/>
          <a:p>
            <a:r>
              <a:rPr lang="en-US" sz="2800" b="1" dirty="0"/>
              <a:t>Measurable</a:t>
            </a:r>
          </a:p>
        </p:txBody>
      </p:sp>
      <p:sp>
        <p:nvSpPr>
          <p:cNvPr id="9" name="TextBox 8"/>
          <p:cNvSpPr txBox="1"/>
          <p:nvPr/>
        </p:nvSpPr>
        <p:spPr>
          <a:xfrm>
            <a:off x="984002" y="5112812"/>
            <a:ext cx="1482970" cy="523220"/>
          </a:xfrm>
          <a:prstGeom prst="rect">
            <a:avLst/>
          </a:prstGeom>
          <a:noFill/>
        </p:spPr>
        <p:txBody>
          <a:bodyPr wrap="none" rtlCol="0">
            <a:spAutoFit/>
          </a:bodyPr>
          <a:lstStyle/>
          <a:p>
            <a:r>
              <a:rPr lang="en-US" sz="2800" b="1" dirty="0"/>
              <a:t>Inclusive</a:t>
            </a:r>
          </a:p>
        </p:txBody>
      </p:sp>
      <p:sp>
        <p:nvSpPr>
          <p:cNvPr id="10" name="TextBox 9"/>
          <p:cNvSpPr txBox="1"/>
          <p:nvPr/>
        </p:nvSpPr>
        <p:spPr>
          <a:xfrm>
            <a:off x="102588" y="3286156"/>
            <a:ext cx="1905137" cy="523220"/>
          </a:xfrm>
          <a:prstGeom prst="rect">
            <a:avLst/>
          </a:prstGeom>
          <a:noFill/>
        </p:spPr>
        <p:txBody>
          <a:bodyPr wrap="none" rtlCol="0">
            <a:spAutoFit/>
          </a:bodyPr>
          <a:lstStyle/>
          <a:p>
            <a:r>
              <a:rPr lang="en-US" sz="2800" b="1" dirty="0"/>
              <a:t>Sustainable</a:t>
            </a:r>
          </a:p>
        </p:txBody>
      </p:sp>
      <p:sp>
        <p:nvSpPr>
          <p:cNvPr id="11" name="TextBox 10"/>
          <p:cNvSpPr txBox="1"/>
          <p:nvPr/>
        </p:nvSpPr>
        <p:spPr>
          <a:xfrm>
            <a:off x="4224580" y="1167019"/>
            <a:ext cx="2537169" cy="523220"/>
          </a:xfrm>
          <a:prstGeom prst="rect">
            <a:avLst/>
          </a:prstGeom>
          <a:noFill/>
        </p:spPr>
        <p:txBody>
          <a:bodyPr wrap="none" rtlCol="0">
            <a:spAutoFit/>
          </a:bodyPr>
          <a:lstStyle/>
          <a:p>
            <a:r>
              <a:rPr lang="en-US" sz="2800" b="1" dirty="0">
                <a:solidFill>
                  <a:srgbClr val="C00000"/>
                </a:solidFill>
              </a:rPr>
              <a:t>Research-Based</a:t>
            </a:r>
          </a:p>
        </p:txBody>
      </p:sp>
      <p:sp>
        <p:nvSpPr>
          <p:cNvPr id="12" name="TextBox 11"/>
          <p:cNvSpPr txBox="1"/>
          <p:nvPr/>
        </p:nvSpPr>
        <p:spPr>
          <a:xfrm rot="20915312">
            <a:off x="280928" y="4245115"/>
            <a:ext cx="1854418" cy="523220"/>
          </a:xfrm>
          <a:prstGeom prst="rect">
            <a:avLst/>
          </a:prstGeom>
          <a:noFill/>
        </p:spPr>
        <p:txBody>
          <a:bodyPr wrap="none" rtlCol="0">
            <a:spAutoFit/>
          </a:bodyPr>
          <a:lstStyle/>
          <a:p>
            <a:r>
              <a:rPr lang="en-US" sz="2800" b="1" dirty="0"/>
              <a:t>Committed</a:t>
            </a:r>
          </a:p>
        </p:txBody>
      </p:sp>
      <p:sp>
        <p:nvSpPr>
          <p:cNvPr id="13" name="TextBox 12"/>
          <p:cNvSpPr txBox="1"/>
          <p:nvPr/>
        </p:nvSpPr>
        <p:spPr>
          <a:xfrm>
            <a:off x="6986649" y="3947276"/>
            <a:ext cx="2023118" cy="954107"/>
          </a:xfrm>
          <a:prstGeom prst="rect">
            <a:avLst/>
          </a:prstGeom>
          <a:noFill/>
        </p:spPr>
        <p:txBody>
          <a:bodyPr wrap="none" rtlCol="0">
            <a:spAutoFit/>
          </a:bodyPr>
          <a:lstStyle/>
          <a:p>
            <a:r>
              <a:rPr lang="en-US" sz="2800" b="1" dirty="0"/>
              <a:t>Realistically </a:t>
            </a:r>
          </a:p>
          <a:p>
            <a:r>
              <a:rPr lang="en-US" sz="2800" b="1" dirty="0"/>
              <a:t>Optimistic</a:t>
            </a:r>
          </a:p>
        </p:txBody>
      </p:sp>
      <p:sp>
        <p:nvSpPr>
          <p:cNvPr id="15" name="TextBox 14"/>
          <p:cNvSpPr txBox="1"/>
          <p:nvPr/>
        </p:nvSpPr>
        <p:spPr>
          <a:xfrm>
            <a:off x="6879469" y="2593659"/>
            <a:ext cx="2264531" cy="954107"/>
          </a:xfrm>
          <a:prstGeom prst="rect">
            <a:avLst/>
          </a:prstGeom>
          <a:noFill/>
        </p:spPr>
        <p:txBody>
          <a:bodyPr wrap="none" rtlCol="0">
            <a:spAutoFit/>
          </a:bodyPr>
          <a:lstStyle/>
          <a:p>
            <a:pPr algn="ctr"/>
            <a:r>
              <a:rPr lang="en-US" sz="2800" b="1" dirty="0">
                <a:solidFill>
                  <a:srgbClr val="C00000"/>
                </a:solidFill>
              </a:rPr>
              <a:t>Integrate and </a:t>
            </a:r>
          </a:p>
          <a:p>
            <a:pPr algn="ctr"/>
            <a:r>
              <a:rPr lang="en-US" sz="2800" b="1" dirty="0">
                <a:solidFill>
                  <a:srgbClr val="C00000"/>
                </a:solidFill>
              </a:rPr>
              <a:t>Elevate</a:t>
            </a:r>
          </a:p>
        </p:txBody>
      </p:sp>
      <p:sp>
        <p:nvSpPr>
          <p:cNvPr id="16" name="TextBox 15"/>
          <p:cNvSpPr txBox="1"/>
          <p:nvPr/>
        </p:nvSpPr>
        <p:spPr>
          <a:xfrm>
            <a:off x="2559972" y="6223341"/>
            <a:ext cx="4466544" cy="523220"/>
          </a:xfrm>
          <a:prstGeom prst="rect">
            <a:avLst/>
          </a:prstGeom>
          <a:noFill/>
        </p:spPr>
        <p:txBody>
          <a:bodyPr wrap="none" rtlCol="0">
            <a:spAutoFit/>
          </a:bodyPr>
          <a:lstStyle/>
          <a:p>
            <a:r>
              <a:rPr lang="en-US" sz="2800" b="1" dirty="0">
                <a:solidFill>
                  <a:srgbClr val="C00000"/>
                </a:solidFill>
              </a:rPr>
              <a:t>Context vs Content Expertise</a:t>
            </a:r>
          </a:p>
        </p:txBody>
      </p:sp>
      <p:sp>
        <p:nvSpPr>
          <p:cNvPr id="17" name="TextBox 16">
            <a:extLst>
              <a:ext uri="{FF2B5EF4-FFF2-40B4-BE49-F238E27FC236}">
                <a16:creationId xmlns:a16="http://schemas.microsoft.com/office/drawing/2014/main" id="{E59A8246-12B5-4080-B094-52809E21AC25}"/>
              </a:ext>
            </a:extLst>
          </p:cNvPr>
          <p:cNvSpPr txBox="1"/>
          <p:nvPr/>
        </p:nvSpPr>
        <p:spPr>
          <a:xfrm>
            <a:off x="245193" y="2305850"/>
            <a:ext cx="2070695" cy="954107"/>
          </a:xfrm>
          <a:prstGeom prst="rect">
            <a:avLst/>
          </a:prstGeom>
          <a:noFill/>
        </p:spPr>
        <p:txBody>
          <a:bodyPr wrap="none" rtlCol="0">
            <a:spAutoFit/>
          </a:bodyPr>
          <a:lstStyle/>
          <a:p>
            <a:pPr algn="ctr"/>
            <a:r>
              <a:rPr lang="en-US" sz="2800" b="1" dirty="0">
                <a:solidFill>
                  <a:srgbClr val="C00000"/>
                </a:solidFill>
              </a:rPr>
              <a:t>Proactive vs.</a:t>
            </a:r>
          </a:p>
          <a:p>
            <a:pPr algn="ctr"/>
            <a:r>
              <a:rPr lang="en-US" sz="2800" b="1" dirty="0">
                <a:solidFill>
                  <a:srgbClr val="C00000"/>
                </a:solidFill>
              </a:rPr>
              <a:t>Reactive</a:t>
            </a:r>
          </a:p>
        </p:txBody>
      </p:sp>
    </p:spTree>
    <p:extLst>
      <p:ext uri="{BB962C8B-B14F-4D97-AF65-F5344CB8AC3E}">
        <p14:creationId xmlns:p14="http://schemas.microsoft.com/office/powerpoint/2010/main" val="402654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17"/>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grpId="0" nodeType="clickEffect">
                                  <p:stCondLst>
                                    <p:cond delay="0"/>
                                  </p:stCondLst>
                                  <p:iterate type="lt">
                                    <p:tmPct val="4000"/>
                                  </p:iterate>
                                  <p:childTnLst>
                                    <p:set>
                                      <p:cBhvr override="childStyle">
                                        <p:cTn id="10" dur="500" fill="hold"/>
                                        <p:tgtEl>
                                          <p:spTgt spid="6"/>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grpId="0" nodeType="clickEffect">
                                  <p:stCondLst>
                                    <p:cond delay="0"/>
                                  </p:stCondLst>
                                  <p:iterate type="lt">
                                    <p:tmPct val="4000"/>
                                  </p:iterate>
                                  <p:childTnLst>
                                    <p:set>
                                      <p:cBhvr override="childStyle">
                                        <p:cTn id="14" dur="500" fill="hold"/>
                                        <p:tgtEl>
                                          <p:spTgt spid="16"/>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grpId="0" nodeType="clickEffect">
                                  <p:stCondLst>
                                    <p:cond delay="0"/>
                                  </p:stCondLst>
                                  <p:iterate type="lt">
                                    <p:tmPct val="4000"/>
                                  </p:iterate>
                                  <p:childTnLst>
                                    <p:set>
                                      <p:cBhvr override="childStyle">
                                        <p:cTn id="18" dur="500" fill="hold"/>
                                        <p:tgtEl>
                                          <p:spTgt spid="11"/>
                                        </p:tgtEl>
                                        <p:attrNameLst>
                                          <p:attrName>style.textDecorationUnderline</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8" presetClass="emph" presetSubtype="0" fill="hold" grpId="0" nodeType="clickEffect">
                                  <p:stCondLst>
                                    <p:cond delay="0"/>
                                  </p:stCondLst>
                                  <p:iterate type="lt">
                                    <p:tmPct val="4000"/>
                                  </p:iterate>
                                  <p:childTnLst>
                                    <p:set>
                                      <p:cBhvr override="childStyle">
                                        <p:cTn id="22" dur="500" fill="hold"/>
                                        <p:tgtEl>
                                          <p:spTgt spid="1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School-Level Partnership Structures</a:t>
            </a:r>
            <a:endParaRPr lang="en-US" dirty="0"/>
          </a:p>
        </p:txBody>
      </p:sp>
      <p:sp>
        <p:nvSpPr>
          <p:cNvPr id="2" name="Content Placeholder 1"/>
          <p:cNvSpPr>
            <a:spLocks noGrp="1"/>
          </p:cNvSpPr>
          <p:nvPr>
            <p:ph idx="1"/>
          </p:nvPr>
        </p:nvSpPr>
        <p:spPr>
          <a:xfrm>
            <a:off x="628650" y="1463039"/>
            <a:ext cx="8284536" cy="5027701"/>
          </a:xfrm>
        </p:spPr>
        <p:txBody>
          <a:bodyPr/>
          <a:lstStyle/>
          <a:p>
            <a:r>
              <a:rPr lang="en-US" dirty="0">
                <a:solidFill>
                  <a:schemeClr val="accent5">
                    <a:lumMod val="75000"/>
                  </a:schemeClr>
                </a:solidFill>
              </a:rPr>
              <a:t>Implementing the National Standards for Family-School Partnerships</a:t>
            </a:r>
          </a:p>
          <a:p>
            <a:pPr lvl="1"/>
            <a:r>
              <a:rPr lang="en-US" dirty="0"/>
              <a:t>Welcoming All Families into the School Community</a:t>
            </a:r>
          </a:p>
          <a:p>
            <a:pPr lvl="1"/>
            <a:r>
              <a:rPr lang="en-US" dirty="0"/>
              <a:t>Communicating Effectively</a:t>
            </a:r>
          </a:p>
          <a:p>
            <a:pPr lvl="1"/>
            <a:r>
              <a:rPr lang="en-US" dirty="0"/>
              <a:t>Supporting Student Success</a:t>
            </a:r>
          </a:p>
          <a:p>
            <a:pPr lvl="1"/>
            <a:r>
              <a:rPr lang="en-US" dirty="0"/>
              <a:t>Speaking Up for Every Child</a:t>
            </a:r>
          </a:p>
          <a:p>
            <a:pPr lvl="1"/>
            <a:r>
              <a:rPr lang="en-US" dirty="0"/>
              <a:t>Sharing Power</a:t>
            </a:r>
          </a:p>
          <a:p>
            <a:pPr lvl="1"/>
            <a:r>
              <a:rPr lang="en-US" dirty="0"/>
              <a:t>Collaborating with the Community </a:t>
            </a:r>
          </a:p>
          <a:p>
            <a:r>
              <a:rPr lang="en-US" dirty="0">
                <a:solidFill>
                  <a:schemeClr val="accent5">
                    <a:lumMod val="75000"/>
                  </a:schemeClr>
                </a:solidFill>
              </a:rPr>
              <a:t>Sharing Leadership</a:t>
            </a:r>
          </a:p>
          <a:p>
            <a:r>
              <a:rPr lang="en-US" dirty="0">
                <a:solidFill>
                  <a:schemeClr val="accent5">
                    <a:lumMod val="75000"/>
                  </a:schemeClr>
                </a:solidFill>
              </a:rPr>
              <a:t>Action Planning</a:t>
            </a:r>
          </a:p>
          <a:p>
            <a:r>
              <a:rPr lang="en-US" dirty="0">
                <a:solidFill>
                  <a:schemeClr val="accent5">
                    <a:lumMod val="75000"/>
                  </a:schemeClr>
                </a:solidFill>
              </a:rPr>
              <a:t>Evaluating</a:t>
            </a:r>
          </a:p>
        </p:txBody>
      </p:sp>
      <p:sp>
        <p:nvSpPr>
          <p:cNvPr id="5" name="TextBox 4">
            <a:extLst>
              <a:ext uri="{FF2B5EF4-FFF2-40B4-BE49-F238E27FC236}">
                <a16:creationId xmlns:a16="http://schemas.microsoft.com/office/drawing/2014/main" id="{91D53436-5CD6-4A46-9AC8-31D9A871B98A}"/>
              </a:ext>
            </a:extLst>
          </p:cNvPr>
          <p:cNvSpPr txBox="1"/>
          <p:nvPr/>
        </p:nvSpPr>
        <p:spPr>
          <a:xfrm rot="1268156">
            <a:off x="5479005" y="3151133"/>
            <a:ext cx="3396251" cy="1384995"/>
          </a:xfrm>
          <a:prstGeom prst="rect">
            <a:avLst/>
          </a:prstGeom>
          <a:noFill/>
        </p:spPr>
        <p:txBody>
          <a:bodyPr wrap="none" rtlCol="0">
            <a:spAutoFit/>
          </a:bodyPr>
          <a:lstStyle/>
          <a:p>
            <a:pPr algn="ctr"/>
            <a:r>
              <a:rPr lang="en-US" sz="2800" b="1" dirty="0">
                <a:solidFill>
                  <a:schemeClr val="accent5">
                    <a:lumMod val="75000"/>
                  </a:schemeClr>
                </a:solidFill>
              </a:rPr>
              <a:t>Customized</a:t>
            </a:r>
          </a:p>
          <a:p>
            <a:pPr algn="ctr"/>
            <a:r>
              <a:rPr lang="en-US" sz="2800" b="1" dirty="0">
                <a:solidFill>
                  <a:schemeClr val="accent5">
                    <a:lumMod val="75000"/>
                  </a:schemeClr>
                </a:solidFill>
              </a:rPr>
              <a:t>Comprehensive</a:t>
            </a:r>
          </a:p>
          <a:p>
            <a:pPr algn="ctr"/>
            <a:r>
              <a:rPr lang="en-US" sz="2800" b="1" dirty="0">
                <a:solidFill>
                  <a:schemeClr val="accent5">
                    <a:lumMod val="75000"/>
                  </a:schemeClr>
                </a:solidFill>
              </a:rPr>
              <a:t>Continually Improved</a:t>
            </a:r>
          </a:p>
        </p:txBody>
      </p:sp>
    </p:spTree>
    <p:extLst>
      <p:ext uri="{BB962C8B-B14F-4D97-AF65-F5344CB8AC3E}">
        <p14:creationId xmlns:p14="http://schemas.microsoft.com/office/powerpoint/2010/main" val="2913830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4572000" y="2895600"/>
            <a:ext cx="3733800" cy="2667000"/>
          </a:xfrm>
          <a:prstGeom prst="ellipse">
            <a:avLst/>
          </a:prstGeom>
          <a:solidFill>
            <a:schemeClr val="accent6">
              <a:lumMod val="40000"/>
              <a:lumOff val="60000"/>
              <a:alpha val="52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1200">
              <a:solidFill>
                <a:srgbClr val="FFFFFF"/>
              </a:solidFill>
            </a:endParaRPr>
          </a:p>
        </p:txBody>
      </p:sp>
      <p:sp>
        <p:nvSpPr>
          <p:cNvPr id="18435" name="Title 1"/>
          <p:cNvSpPr>
            <a:spLocks noGrp="1"/>
          </p:cNvSpPr>
          <p:nvPr>
            <p:ph type="title"/>
          </p:nvPr>
        </p:nvSpPr>
        <p:spPr>
          <a:xfrm>
            <a:off x="245193" y="254514"/>
            <a:ext cx="8695607" cy="756418"/>
          </a:xfrm>
        </p:spPr>
        <p:txBody>
          <a:bodyPr>
            <a:normAutofit fontScale="90000"/>
          </a:bodyPr>
          <a:lstStyle/>
          <a:p>
            <a:r>
              <a:rPr lang="en-US" sz="3200" b="1" dirty="0">
                <a:latin typeface="Georgia" pitchFamily="18" charset="0"/>
                <a:ea typeface="ＭＳ Ｐゴシック" pitchFamily="34" charset="-128"/>
              </a:rPr>
              <a:t>Relative Impact of Family Partnership Strategies on Student Learning</a:t>
            </a:r>
          </a:p>
        </p:txBody>
      </p:sp>
      <p:sp>
        <p:nvSpPr>
          <p:cNvPr id="4" name="Right Arrow 3"/>
          <p:cNvSpPr/>
          <p:nvPr/>
        </p:nvSpPr>
        <p:spPr>
          <a:xfrm>
            <a:off x="1295400" y="2367340"/>
            <a:ext cx="6553200" cy="6044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defRPr/>
            </a:pPr>
            <a:endParaRPr lang="en-US" sz="2400">
              <a:solidFill>
                <a:srgbClr val="FFFFFF"/>
              </a:solidFill>
            </a:endParaRPr>
          </a:p>
        </p:txBody>
      </p:sp>
      <p:sp>
        <p:nvSpPr>
          <p:cNvPr id="18437" name="TextBox 4"/>
          <p:cNvSpPr txBox="1">
            <a:spLocks noChangeArrowheads="1"/>
          </p:cNvSpPr>
          <p:nvPr/>
        </p:nvSpPr>
        <p:spPr bwMode="auto">
          <a:xfrm>
            <a:off x="76200" y="2362200"/>
            <a:ext cx="121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fontAlgn="base" hangingPunct="1">
              <a:spcBef>
                <a:spcPct val="0"/>
              </a:spcBef>
              <a:spcAft>
                <a:spcPct val="0"/>
              </a:spcAft>
            </a:pPr>
            <a:r>
              <a:rPr lang="en-US" sz="2000" b="1" dirty="0">
                <a:solidFill>
                  <a:srgbClr val="000000"/>
                </a:solidFill>
                <a:latin typeface="Optima"/>
              </a:rPr>
              <a:t>Lower impact</a:t>
            </a:r>
          </a:p>
        </p:txBody>
      </p:sp>
      <p:sp>
        <p:nvSpPr>
          <p:cNvPr id="18438" name="TextBox 5"/>
          <p:cNvSpPr txBox="1">
            <a:spLocks noChangeArrowheads="1"/>
          </p:cNvSpPr>
          <p:nvPr/>
        </p:nvSpPr>
        <p:spPr bwMode="auto">
          <a:xfrm>
            <a:off x="7810500" y="2367340"/>
            <a:ext cx="1257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fontAlgn="base" hangingPunct="1">
              <a:spcBef>
                <a:spcPct val="0"/>
              </a:spcBef>
              <a:spcAft>
                <a:spcPct val="0"/>
              </a:spcAft>
            </a:pPr>
            <a:r>
              <a:rPr lang="en-US" sz="2000" b="1" dirty="0">
                <a:solidFill>
                  <a:srgbClr val="000000"/>
                </a:solidFill>
                <a:latin typeface="Optima"/>
              </a:rPr>
              <a:t>Higher impact</a:t>
            </a:r>
          </a:p>
        </p:txBody>
      </p:sp>
      <p:sp>
        <p:nvSpPr>
          <p:cNvPr id="27" name="TextBox 26"/>
          <p:cNvSpPr txBox="1"/>
          <p:nvPr/>
        </p:nvSpPr>
        <p:spPr>
          <a:xfrm>
            <a:off x="1447800" y="3119438"/>
            <a:ext cx="990600" cy="254000"/>
          </a:xfrm>
          <a:prstGeom prst="rect">
            <a:avLst/>
          </a:prstGeom>
          <a:noFill/>
          <a:ln>
            <a:solidFill>
              <a:schemeClr val="tx1">
                <a:lumMod val="50000"/>
                <a:lumOff val="50000"/>
              </a:schemeClr>
            </a:solidFill>
          </a:ln>
        </p:spPr>
        <p:txBody>
          <a:bodyPr>
            <a:spAutoFit/>
          </a:bodyPr>
          <a:lstStyle/>
          <a:p>
            <a:pPr algn="ctr" defTabSz="914400" eaLnBrk="0" hangingPunct="0">
              <a:defRPr/>
            </a:pPr>
            <a:r>
              <a:rPr lang="en-US" sz="1050" dirty="0">
                <a:solidFill>
                  <a:srgbClr val="000000"/>
                </a:solidFill>
                <a:latin typeface="Optima"/>
                <a:ea typeface="ＭＳ Ｐゴシック" pitchFamily="-128" charset="-128"/>
              </a:rPr>
              <a:t>Celebrations</a:t>
            </a:r>
          </a:p>
        </p:txBody>
      </p:sp>
      <p:sp>
        <p:nvSpPr>
          <p:cNvPr id="28" name="TextBox 27"/>
          <p:cNvSpPr txBox="1"/>
          <p:nvPr/>
        </p:nvSpPr>
        <p:spPr>
          <a:xfrm>
            <a:off x="2133600" y="3581400"/>
            <a:ext cx="1219200" cy="415925"/>
          </a:xfrm>
          <a:prstGeom prst="rect">
            <a:avLst/>
          </a:prstGeom>
          <a:noFill/>
          <a:ln>
            <a:solidFill>
              <a:schemeClr val="tx1">
                <a:lumMod val="50000"/>
                <a:lumOff val="50000"/>
              </a:schemeClr>
            </a:solidFill>
          </a:ln>
        </p:spPr>
        <p:txBody>
          <a:bodyPr>
            <a:spAutoFit/>
          </a:bodyPr>
          <a:lstStyle/>
          <a:p>
            <a:pPr algn="ctr" defTabSz="914400" eaLnBrk="0" hangingPunct="0">
              <a:defRPr/>
            </a:pPr>
            <a:r>
              <a:rPr lang="en-US" sz="1050" dirty="0">
                <a:solidFill>
                  <a:srgbClr val="000000"/>
                </a:solidFill>
                <a:latin typeface="Optima"/>
                <a:ea typeface="ＭＳ Ｐゴシック" pitchFamily="-128" charset="-128"/>
              </a:rPr>
              <a:t>Parent resource rooms</a:t>
            </a:r>
          </a:p>
        </p:txBody>
      </p:sp>
      <p:sp>
        <p:nvSpPr>
          <p:cNvPr id="29" name="TextBox 28"/>
          <p:cNvSpPr txBox="1"/>
          <p:nvPr/>
        </p:nvSpPr>
        <p:spPr>
          <a:xfrm>
            <a:off x="4343400" y="3124200"/>
            <a:ext cx="1143000" cy="415925"/>
          </a:xfrm>
          <a:prstGeom prst="rect">
            <a:avLst/>
          </a:prstGeom>
          <a:noFill/>
          <a:ln>
            <a:solidFill>
              <a:schemeClr val="tx1">
                <a:lumMod val="50000"/>
                <a:lumOff val="50000"/>
              </a:schemeClr>
            </a:solidFill>
          </a:ln>
        </p:spPr>
        <p:txBody>
          <a:bodyPr>
            <a:spAutoFit/>
          </a:bodyPr>
          <a:lstStyle/>
          <a:p>
            <a:pPr algn="ctr" defTabSz="914400" eaLnBrk="0" hangingPunct="0">
              <a:defRPr/>
            </a:pPr>
            <a:r>
              <a:rPr lang="en-US" sz="1050" dirty="0">
                <a:solidFill>
                  <a:srgbClr val="000000"/>
                </a:solidFill>
                <a:latin typeface="Optima"/>
                <a:ea typeface="ＭＳ Ｐゴシック" pitchFamily="-128" charset="-128"/>
              </a:rPr>
              <a:t>Parent training events</a:t>
            </a:r>
          </a:p>
        </p:txBody>
      </p:sp>
      <p:sp>
        <p:nvSpPr>
          <p:cNvPr id="31" name="TextBox 30"/>
          <p:cNvSpPr txBox="1"/>
          <p:nvPr/>
        </p:nvSpPr>
        <p:spPr>
          <a:xfrm>
            <a:off x="2743200" y="3013075"/>
            <a:ext cx="1447800" cy="415925"/>
          </a:xfrm>
          <a:prstGeom prst="rect">
            <a:avLst/>
          </a:prstGeom>
          <a:noFill/>
          <a:ln>
            <a:solidFill>
              <a:schemeClr val="tx1">
                <a:lumMod val="50000"/>
                <a:lumOff val="50000"/>
              </a:schemeClr>
            </a:solidFill>
          </a:ln>
        </p:spPr>
        <p:txBody>
          <a:bodyPr>
            <a:spAutoFit/>
          </a:bodyPr>
          <a:lstStyle/>
          <a:p>
            <a:pPr algn="ctr" defTabSz="914400" eaLnBrk="0" hangingPunct="0">
              <a:defRPr/>
            </a:pPr>
            <a:r>
              <a:rPr lang="en-US" sz="1050" dirty="0">
                <a:solidFill>
                  <a:srgbClr val="000000"/>
                </a:solidFill>
                <a:latin typeface="Optima"/>
                <a:ea typeface="ＭＳ Ｐゴシック" pitchFamily="-128" charset="-128"/>
              </a:rPr>
              <a:t>Parent help on administrative tasks</a:t>
            </a:r>
          </a:p>
        </p:txBody>
      </p:sp>
      <p:sp>
        <p:nvSpPr>
          <p:cNvPr id="32" name="TextBox 31"/>
          <p:cNvSpPr txBox="1"/>
          <p:nvPr/>
        </p:nvSpPr>
        <p:spPr>
          <a:xfrm>
            <a:off x="3886200" y="4267200"/>
            <a:ext cx="1371600" cy="415925"/>
          </a:xfrm>
          <a:prstGeom prst="rect">
            <a:avLst/>
          </a:prstGeom>
          <a:noFill/>
          <a:ln>
            <a:solidFill>
              <a:schemeClr val="tx1">
                <a:lumMod val="50000"/>
                <a:lumOff val="50000"/>
              </a:schemeClr>
            </a:solidFill>
          </a:ln>
        </p:spPr>
        <p:txBody>
          <a:bodyPr>
            <a:spAutoFit/>
          </a:bodyPr>
          <a:lstStyle/>
          <a:p>
            <a:pPr algn="ctr" defTabSz="914400" eaLnBrk="0" hangingPunct="0">
              <a:defRPr/>
            </a:pPr>
            <a:r>
              <a:rPr lang="en-US" sz="1050" dirty="0">
                <a:solidFill>
                  <a:srgbClr val="000000"/>
                </a:solidFill>
                <a:latin typeface="Optima"/>
                <a:ea typeface="ＭＳ Ｐゴシック" pitchFamily="-128" charset="-128"/>
              </a:rPr>
              <a:t>Parent-teacher conferences</a:t>
            </a:r>
          </a:p>
        </p:txBody>
      </p:sp>
      <p:sp>
        <p:nvSpPr>
          <p:cNvPr id="33" name="TextBox 32"/>
          <p:cNvSpPr txBox="1"/>
          <p:nvPr/>
        </p:nvSpPr>
        <p:spPr>
          <a:xfrm>
            <a:off x="7086600" y="3810000"/>
            <a:ext cx="914400" cy="254000"/>
          </a:xfrm>
          <a:prstGeom prst="rect">
            <a:avLst/>
          </a:prstGeom>
          <a:noFill/>
          <a:ln>
            <a:solidFill>
              <a:schemeClr val="tx1">
                <a:lumMod val="50000"/>
                <a:lumOff val="50000"/>
              </a:schemeClr>
            </a:solidFill>
          </a:ln>
        </p:spPr>
        <p:txBody>
          <a:bodyPr>
            <a:spAutoFit/>
          </a:bodyPr>
          <a:lstStyle/>
          <a:p>
            <a:pPr defTabSz="914400" eaLnBrk="0" hangingPunct="0">
              <a:defRPr/>
            </a:pPr>
            <a:r>
              <a:rPr lang="en-US" sz="1050" dirty="0">
                <a:solidFill>
                  <a:srgbClr val="000000"/>
                </a:solidFill>
                <a:latin typeface="Optima"/>
                <a:ea typeface="ＭＳ Ｐゴシック" pitchFamily="-128" charset="-128"/>
              </a:rPr>
              <a:t>Home visits</a:t>
            </a:r>
          </a:p>
        </p:txBody>
      </p:sp>
      <p:sp>
        <p:nvSpPr>
          <p:cNvPr id="34" name="TextBox 33"/>
          <p:cNvSpPr txBox="1"/>
          <p:nvPr/>
        </p:nvSpPr>
        <p:spPr>
          <a:xfrm>
            <a:off x="6781800" y="3221038"/>
            <a:ext cx="1219200" cy="415925"/>
          </a:xfrm>
          <a:prstGeom prst="rect">
            <a:avLst/>
          </a:prstGeom>
          <a:noFill/>
          <a:ln>
            <a:solidFill>
              <a:schemeClr val="tx1">
                <a:lumMod val="50000"/>
                <a:lumOff val="50000"/>
              </a:schemeClr>
            </a:solidFill>
          </a:ln>
        </p:spPr>
        <p:txBody>
          <a:bodyPr>
            <a:spAutoFit/>
          </a:bodyPr>
          <a:lstStyle/>
          <a:p>
            <a:pPr algn="ctr" defTabSz="914400" eaLnBrk="0" hangingPunct="0">
              <a:defRPr/>
            </a:pPr>
            <a:r>
              <a:rPr lang="en-US" sz="1050" dirty="0">
                <a:solidFill>
                  <a:srgbClr val="000000"/>
                </a:solidFill>
                <a:latin typeface="Optima"/>
                <a:ea typeface="ＭＳ Ｐゴシック" pitchFamily="-128" charset="-128"/>
              </a:rPr>
              <a:t>Weekly data-sharing folders</a:t>
            </a:r>
          </a:p>
        </p:txBody>
      </p:sp>
      <p:sp>
        <p:nvSpPr>
          <p:cNvPr id="35" name="TextBox 34"/>
          <p:cNvSpPr txBox="1"/>
          <p:nvPr/>
        </p:nvSpPr>
        <p:spPr>
          <a:xfrm>
            <a:off x="5562600" y="4876800"/>
            <a:ext cx="1066800" cy="415925"/>
          </a:xfrm>
          <a:prstGeom prst="rect">
            <a:avLst/>
          </a:prstGeom>
          <a:noFill/>
          <a:ln>
            <a:solidFill>
              <a:schemeClr val="tx1">
                <a:lumMod val="50000"/>
                <a:lumOff val="50000"/>
              </a:schemeClr>
            </a:solidFill>
          </a:ln>
        </p:spPr>
        <p:txBody>
          <a:bodyPr>
            <a:spAutoFit/>
          </a:bodyPr>
          <a:lstStyle/>
          <a:p>
            <a:pPr algn="ctr" defTabSz="914400" eaLnBrk="0" hangingPunct="0">
              <a:defRPr/>
            </a:pPr>
            <a:r>
              <a:rPr lang="en-US" sz="1050" dirty="0">
                <a:solidFill>
                  <a:srgbClr val="000000"/>
                </a:solidFill>
                <a:latin typeface="Optima"/>
                <a:ea typeface="ＭＳ Ｐゴシック" pitchFamily="-128" charset="-128"/>
              </a:rPr>
              <a:t>Classroom observations</a:t>
            </a:r>
          </a:p>
        </p:txBody>
      </p:sp>
      <p:sp>
        <p:nvSpPr>
          <p:cNvPr id="36" name="TextBox 35"/>
          <p:cNvSpPr txBox="1"/>
          <p:nvPr/>
        </p:nvSpPr>
        <p:spPr>
          <a:xfrm>
            <a:off x="3505200" y="3810000"/>
            <a:ext cx="1447800" cy="254000"/>
          </a:xfrm>
          <a:prstGeom prst="rect">
            <a:avLst/>
          </a:prstGeom>
          <a:noFill/>
          <a:ln>
            <a:solidFill>
              <a:schemeClr val="tx1">
                <a:lumMod val="50000"/>
                <a:lumOff val="50000"/>
              </a:schemeClr>
            </a:solidFill>
          </a:ln>
        </p:spPr>
        <p:txBody>
          <a:bodyPr>
            <a:spAutoFit/>
          </a:bodyPr>
          <a:lstStyle/>
          <a:p>
            <a:pPr defTabSz="914400" eaLnBrk="0" hangingPunct="0">
              <a:defRPr/>
            </a:pPr>
            <a:r>
              <a:rPr lang="en-US" sz="1050" dirty="0">
                <a:solidFill>
                  <a:srgbClr val="000000"/>
                </a:solidFill>
                <a:latin typeface="Optima"/>
                <a:ea typeface="ＭＳ Ｐゴシック" pitchFamily="-128" charset="-128"/>
              </a:rPr>
              <a:t>Back to school night</a:t>
            </a:r>
          </a:p>
        </p:txBody>
      </p:sp>
      <p:sp>
        <p:nvSpPr>
          <p:cNvPr id="37" name="TextBox 36"/>
          <p:cNvSpPr txBox="1"/>
          <p:nvPr/>
        </p:nvSpPr>
        <p:spPr>
          <a:xfrm>
            <a:off x="4267200" y="4876800"/>
            <a:ext cx="1066800" cy="415925"/>
          </a:xfrm>
          <a:prstGeom prst="rect">
            <a:avLst/>
          </a:prstGeom>
          <a:noFill/>
          <a:ln>
            <a:solidFill>
              <a:schemeClr val="tx1">
                <a:lumMod val="50000"/>
                <a:lumOff val="50000"/>
              </a:schemeClr>
            </a:solidFill>
          </a:ln>
        </p:spPr>
        <p:txBody>
          <a:bodyPr>
            <a:spAutoFit/>
          </a:bodyPr>
          <a:lstStyle/>
          <a:p>
            <a:pPr algn="ctr" defTabSz="914400" eaLnBrk="0" hangingPunct="0">
              <a:defRPr/>
            </a:pPr>
            <a:r>
              <a:rPr lang="en-US" sz="1050" dirty="0">
                <a:solidFill>
                  <a:srgbClr val="000000"/>
                </a:solidFill>
                <a:latin typeface="Optima"/>
                <a:ea typeface="ＭＳ Ｐゴシック" pitchFamily="-128" charset="-128"/>
              </a:rPr>
              <a:t>Interactive homework</a:t>
            </a:r>
          </a:p>
        </p:txBody>
      </p:sp>
      <p:sp>
        <p:nvSpPr>
          <p:cNvPr id="38" name="TextBox 37"/>
          <p:cNvSpPr txBox="1"/>
          <p:nvPr/>
        </p:nvSpPr>
        <p:spPr>
          <a:xfrm>
            <a:off x="2895600" y="4800600"/>
            <a:ext cx="1143000" cy="415925"/>
          </a:xfrm>
          <a:prstGeom prst="rect">
            <a:avLst/>
          </a:prstGeom>
          <a:noFill/>
          <a:ln>
            <a:solidFill>
              <a:schemeClr val="tx1">
                <a:lumMod val="50000"/>
                <a:lumOff val="50000"/>
              </a:schemeClr>
            </a:solidFill>
          </a:ln>
        </p:spPr>
        <p:txBody>
          <a:bodyPr>
            <a:spAutoFit/>
          </a:bodyPr>
          <a:lstStyle/>
          <a:p>
            <a:pPr algn="ctr" defTabSz="914400" eaLnBrk="0" hangingPunct="0">
              <a:defRPr/>
            </a:pPr>
            <a:r>
              <a:rPr lang="en-US" sz="1050" dirty="0">
                <a:solidFill>
                  <a:srgbClr val="000000"/>
                </a:solidFill>
                <a:latin typeface="Optima"/>
                <a:ea typeface="ＭＳ Ｐゴシック" pitchFamily="-128" charset="-128"/>
              </a:rPr>
              <a:t>Generic school newsletters</a:t>
            </a:r>
          </a:p>
        </p:txBody>
      </p:sp>
      <p:sp>
        <p:nvSpPr>
          <p:cNvPr id="39" name="TextBox 38"/>
          <p:cNvSpPr txBox="1"/>
          <p:nvPr/>
        </p:nvSpPr>
        <p:spPr>
          <a:xfrm>
            <a:off x="914400" y="3733800"/>
            <a:ext cx="990600" cy="254000"/>
          </a:xfrm>
          <a:prstGeom prst="rect">
            <a:avLst/>
          </a:prstGeom>
          <a:noFill/>
          <a:ln>
            <a:solidFill>
              <a:schemeClr val="tx1">
                <a:lumMod val="50000"/>
                <a:lumOff val="50000"/>
              </a:schemeClr>
            </a:solidFill>
          </a:ln>
        </p:spPr>
        <p:txBody>
          <a:bodyPr>
            <a:spAutoFit/>
          </a:bodyPr>
          <a:lstStyle/>
          <a:p>
            <a:pPr defTabSz="914400" eaLnBrk="0" hangingPunct="0">
              <a:defRPr/>
            </a:pPr>
            <a:r>
              <a:rPr lang="en-US" sz="1050" dirty="0">
                <a:solidFill>
                  <a:srgbClr val="000000"/>
                </a:solidFill>
                <a:latin typeface="Optima"/>
                <a:ea typeface="ＭＳ Ｐゴシック" pitchFamily="-128" charset="-128"/>
              </a:rPr>
              <a:t>Fundraisers</a:t>
            </a:r>
          </a:p>
        </p:txBody>
      </p:sp>
      <p:sp>
        <p:nvSpPr>
          <p:cNvPr id="40" name="TextBox 39"/>
          <p:cNvSpPr txBox="1"/>
          <p:nvPr/>
        </p:nvSpPr>
        <p:spPr>
          <a:xfrm>
            <a:off x="5638800" y="3013075"/>
            <a:ext cx="990600" cy="415925"/>
          </a:xfrm>
          <a:prstGeom prst="rect">
            <a:avLst/>
          </a:prstGeom>
          <a:noFill/>
          <a:ln>
            <a:solidFill>
              <a:schemeClr val="tx1">
                <a:lumMod val="50000"/>
                <a:lumOff val="50000"/>
              </a:schemeClr>
            </a:solidFill>
          </a:ln>
        </p:spPr>
        <p:txBody>
          <a:bodyPr>
            <a:spAutoFit/>
          </a:bodyPr>
          <a:lstStyle/>
          <a:p>
            <a:pPr algn="ctr" defTabSz="914400" eaLnBrk="0" hangingPunct="0">
              <a:defRPr/>
            </a:pPr>
            <a:r>
              <a:rPr lang="en-US" sz="1050" dirty="0">
                <a:solidFill>
                  <a:srgbClr val="000000"/>
                </a:solidFill>
                <a:latin typeface="Optima"/>
                <a:ea typeface="ＭＳ Ｐゴシック" pitchFamily="-128" charset="-128"/>
              </a:rPr>
              <a:t>Goal-setting talks</a:t>
            </a:r>
          </a:p>
        </p:txBody>
      </p:sp>
      <p:sp>
        <p:nvSpPr>
          <p:cNvPr id="41" name="TextBox 40"/>
          <p:cNvSpPr txBox="1"/>
          <p:nvPr/>
        </p:nvSpPr>
        <p:spPr>
          <a:xfrm>
            <a:off x="1524000" y="4876800"/>
            <a:ext cx="1143000" cy="415925"/>
          </a:xfrm>
          <a:prstGeom prst="rect">
            <a:avLst/>
          </a:prstGeom>
          <a:noFill/>
          <a:ln>
            <a:solidFill>
              <a:schemeClr val="tx1">
                <a:lumMod val="50000"/>
                <a:lumOff val="50000"/>
              </a:schemeClr>
            </a:solidFill>
          </a:ln>
        </p:spPr>
        <p:txBody>
          <a:bodyPr>
            <a:spAutoFit/>
          </a:bodyPr>
          <a:lstStyle/>
          <a:p>
            <a:pPr algn="ctr" defTabSz="914400" eaLnBrk="0" hangingPunct="0">
              <a:defRPr/>
            </a:pPr>
            <a:r>
              <a:rPr lang="en-US" sz="1050" dirty="0">
                <a:solidFill>
                  <a:srgbClr val="000000"/>
                </a:solidFill>
                <a:latin typeface="Optima"/>
                <a:ea typeface="ＭＳ Ｐゴシック" pitchFamily="-128" charset="-128"/>
              </a:rPr>
              <a:t>Performances and showcases</a:t>
            </a:r>
          </a:p>
        </p:txBody>
      </p:sp>
      <p:sp>
        <p:nvSpPr>
          <p:cNvPr id="42" name="TextBox 41"/>
          <p:cNvSpPr txBox="1"/>
          <p:nvPr/>
        </p:nvSpPr>
        <p:spPr>
          <a:xfrm>
            <a:off x="1219200" y="4343400"/>
            <a:ext cx="990600" cy="254000"/>
          </a:xfrm>
          <a:prstGeom prst="rect">
            <a:avLst/>
          </a:prstGeom>
          <a:noFill/>
          <a:ln>
            <a:solidFill>
              <a:schemeClr val="tx1">
                <a:lumMod val="50000"/>
                <a:lumOff val="50000"/>
              </a:schemeClr>
            </a:solidFill>
          </a:ln>
        </p:spPr>
        <p:txBody>
          <a:bodyPr>
            <a:spAutoFit/>
          </a:bodyPr>
          <a:lstStyle/>
          <a:p>
            <a:pPr algn="ctr" defTabSz="914400" eaLnBrk="0" hangingPunct="0">
              <a:defRPr/>
            </a:pPr>
            <a:r>
              <a:rPr lang="en-US" sz="1050" dirty="0">
                <a:solidFill>
                  <a:srgbClr val="000000"/>
                </a:solidFill>
                <a:latin typeface="Optima"/>
                <a:ea typeface="ＭＳ Ｐゴシック" pitchFamily="-128" charset="-128"/>
              </a:rPr>
              <a:t>Potlucks</a:t>
            </a:r>
          </a:p>
        </p:txBody>
      </p:sp>
      <p:sp>
        <p:nvSpPr>
          <p:cNvPr id="43" name="TextBox 42"/>
          <p:cNvSpPr txBox="1"/>
          <p:nvPr/>
        </p:nvSpPr>
        <p:spPr>
          <a:xfrm>
            <a:off x="2438400" y="4191000"/>
            <a:ext cx="1219200" cy="415925"/>
          </a:xfrm>
          <a:prstGeom prst="rect">
            <a:avLst/>
          </a:prstGeom>
          <a:noFill/>
          <a:ln>
            <a:solidFill>
              <a:schemeClr val="tx1">
                <a:lumMod val="50000"/>
                <a:lumOff val="50000"/>
              </a:schemeClr>
            </a:solidFill>
          </a:ln>
        </p:spPr>
        <p:txBody>
          <a:bodyPr>
            <a:spAutoFit/>
          </a:bodyPr>
          <a:lstStyle/>
          <a:p>
            <a:pPr algn="ctr" defTabSz="914400" eaLnBrk="0" hangingPunct="0">
              <a:defRPr/>
            </a:pPr>
            <a:r>
              <a:rPr lang="en-US" sz="1050" dirty="0">
                <a:solidFill>
                  <a:srgbClr val="000000"/>
                </a:solidFill>
                <a:latin typeface="Optima"/>
                <a:ea typeface="ＭＳ Ｐゴシック" pitchFamily="-128" charset="-128"/>
              </a:rPr>
              <a:t>Family support services</a:t>
            </a:r>
          </a:p>
        </p:txBody>
      </p:sp>
      <p:sp>
        <p:nvSpPr>
          <p:cNvPr id="44" name="TextBox 43"/>
          <p:cNvSpPr txBox="1"/>
          <p:nvPr/>
        </p:nvSpPr>
        <p:spPr>
          <a:xfrm>
            <a:off x="5257800" y="3657600"/>
            <a:ext cx="1524000" cy="415925"/>
          </a:xfrm>
          <a:prstGeom prst="rect">
            <a:avLst/>
          </a:prstGeom>
          <a:noFill/>
          <a:ln>
            <a:solidFill>
              <a:schemeClr val="tx1">
                <a:lumMod val="50000"/>
                <a:lumOff val="50000"/>
              </a:schemeClr>
            </a:solidFill>
          </a:ln>
        </p:spPr>
        <p:txBody>
          <a:bodyPr>
            <a:spAutoFit/>
          </a:bodyPr>
          <a:lstStyle/>
          <a:p>
            <a:pPr algn="ctr" defTabSz="914400" eaLnBrk="0" hangingPunct="0">
              <a:defRPr/>
            </a:pPr>
            <a:r>
              <a:rPr lang="en-US" sz="1050" dirty="0">
                <a:solidFill>
                  <a:srgbClr val="000000"/>
                </a:solidFill>
                <a:latin typeface="Optima"/>
                <a:ea typeface="ＭＳ Ｐゴシック" pitchFamily="-128" charset="-128"/>
              </a:rPr>
              <a:t>Regular, personalized communication</a:t>
            </a:r>
          </a:p>
        </p:txBody>
      </p:sp>
      <p:sp>
        <p:nvSpPr>
          <p:cNvPr id="45" name="TextBox 44"/>
          <p:cNvSpPr txBox="1"/>
          <p:nvPr/>
        </p:nvSpPr>
        <p:spPr>
          <a:xfrm>
            <a:off x="5486400" y="4267200"/>
            <a:ext cx="1143000" cy="415925"/>
          </a:xfrm>
          <a:prstGeom prst="rect">
            <a:avLst/>
          </a:prstGeom>
          <a:noFill/>
          <a:ln>
            <a:solidFill>
              <a:schemeClr val="tx1">
                <a:lumMod val="50000"/>
                <a:lumOff val="50000"/>
              </a:schemeClr>
            </a:solidFill>
          </a:ln>
        </p:spPr>
        <p:txBody>
          <a:bodyPr>
            <a:spAutoFit/>
          </a:bodyPr>
          <a:lstStyle/>
          <a:p>
            <a:pPr algn="ctr" defTabSz="914400" eaLnBrk="0" hangingPunct="0">
              <a:defRPr/>
            </a:pPr>
            <a:r>
              <a:rPr lang="en-US" sz="1050" dirty="0">
                <a:solidFill>
                  <a:srgbClr val="000000"/>
                </a:solidFill>
                <a:latin typeface="Optima"/>
                <a:ea typeface="ＭＳ Ｐゴシック" pitchFamily="-128" charset="-128"/>
              </a:rPr>
              <a:t>Positive phone calls home</a:t>
            </a:r>
          </a:p>
        </p:txBody>
      </p:sp>
      <p:sp>
        <p:nvSpPr>
          <p:cNvPr id="30" name="TextBox 29"/>
          <p:cNvSpPr txBox="1"/>
          <p:nvPr/>
        </p:nvSpPr>
        <p:spPr>
          <a:xfrm>
            <a:off x="6858000" y="4267200"/>
            <a:ext cx="1524000" cy="415925"/>
          </a:xfrm>
          <a:prstGeom prst="rect">
            <a:avLst/>
          </a:prstGeom>
          <a:noFill/>
          <a:ln>
            <a:solidFill>
              <a:schemeClr val="tx1">
                <a:lumMod val="50000"/>
                <a:lumOff val="50000"/>
              </a:schemeClr>
            </a:solidFill>
          </a:ln>
        </p:spPr>
        <p:txBody>
          <a:bodyPr>
            <a:spAutoFit/>
          </a:bodyPr>
          <a:lstStyle/>
          <a:p>
            <a:pPr algn="ctr" defTabSz="914400" eaLnBrk="0" hangingPunct="0">
              <a:defRPr/>
            </a:pPr>
            <a:r>
              <a:rPr lang="en-US" sz="1050" dirty="0">
                <a:solidFill>
                  <a:srgbClr val="000000"/>
                </a:solidFill>
                <a:latin typeface="Optima"/>
                <a:ea typeface="ＭＳ Ｐゴシック" pitchFamily="-128" charset="-128"/>
              </a:rPr>
              <a:t>Modeling of learning support strategies</a:t>
            </a:r>
          </a:p>
        </p:txBody>
      </p:sp>
      <p:sp>
        <p:nvSpPr>
          <p:cNvPr id="47" name="TextBox 46"/>
          <p:cNvSpPr txBox="1"/>
          <p:nvPr/>
        </p:nvSpPr>
        <p:spPr>
          <a:xfrm>
            <a:off x="6781800" y="4876800"/>
            <a:ext cx="1295400" cy="415925"/>
          </a:xfrm>
          <a:prstGeom prst="rect">
            <a:avLst/>
          </a:prstGeom>
          <a:noFill/>
          <a:ln>
            <a:solidFill>
              <a:schemeClr val="tx1">
                <a:lumMod val="50000"/>
                <a:lumOff val="50000"/>
              </a:schemeClr>
            </a:solidFill>
          </a:ln>
        </p:spPr>
        <p:txBody>
          <a:bodyPr>
            <a:spAutoFit/>
          </a:bodyPr>
          <a:lstStyle/>
          <a:p>
            <a:pPr algn="ctr" defTabSz="914400" eaLnBrk="0" hangingPunct="0">
              <a:defRPr/>
            </a:pPr>
            <a:r>
              <a:rPr lang="en-US" sz="1050" dirty="0">
                <a:solidFill>
                  <a:srgbClr val="000000"/>
                </a:solidFill>
                <a:latin typeface="Optima"/>
                <a:ea typeface="ＭＳ Ｐゴシック" pitchFamily="-128" charset="-128"/>
              </a:rPr>
              <a:t>Parent help on learning projects</a:t>
            </a:r>
          </a:p>
        </p:txBody>
      </p:sp>
      <p:sp>
        <p:nvSpPr>
          <p:cNvPr id="18459" name="Rectangle 16"/>
          <p:cNvSpPr>
            <a:spLocks noChangeArrowheads="1"/>
          </p:cNvSpPr>
          <p:nvPr/>
        </p:nvSpPr>
        <p:spPr bwMode="auto">
          <a:xfrm>
            <a:off x="3200400" y="5867400"/>
            <a:ext cx="5638800" cy="461665"/>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defTabSz="914400" eaLnBrk="0" fontAlgn="base" hangingPunct="0">
              <a:spcBef>
                <a:spcPct val="0"/>
              </a:spcBef>
              <a:spcAft>
                <a:spcPct val="0"/>
              </a:spcAft>
            </a:pPr>
            <a:r>
              <a:rPr lang="en-US" sz="1200" b="1" i="1" dirty="0">
                <a:solidFill>
                  <a:srgbClr val="000000"/>
                </a:solidFill>
                <a:latin typeface="Optima"/>
                <a:ea typeface="ＭＳ Ｐゴシック" pitchFamily="34" charset="-128"/>
              </a:rPr>
              <a:t>Flamboyan Foundation defines family engagement as collaboration between families and educators that accelerates student learning.</a:t>
            </a:r>
          </a:p>
        </p:txBody>
      </p:sp>
    </p:spTree>
    <p:extLst>
      <p:ext uri="{BB962C8B-B14F-4D97-AF65-F5344CB8AC3E}">
        <p14:creationId xmlns:p14="http://schemas.microsoft.com/office/powerpoint/2010/main" val="3651297970"/>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938</TotalTime>
  <Words>1171</Words>
  <Application>Microsoft Office PowerPoint</Application>
  <PresentationFormat>On-screen Show (4:3)</PresentationFormat>
  <Paragraphs>196</Paragraphs>
  <Slides>20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Georgia</vt:lpstr>
      <vt:lpstr>MS Shell Dlg 2</vt:lpstr>
      <vt:lpstr>Museo Slab 500</vt:lpstr>
      <vt:lpstr>Optima</vt:lpstr>
      <vt:lpstr>Wingdings 3</vt:lpstr>
      <vt:lpstr>1_Office Theme</vt:lpstr>
      <vt:lpstr>PowerPoint Presentation</vt:lpstr>
      <vt:lpstr>Response in the chat…</vt:lpstr>
      <vt:lpstr>Session Outcomes</vt:lpstr>
      <vt:lpstr>Family-School-Community Partnerships at the  Colorado Department of Education</vt:lpstr>
      <vt:lpstr>Evolution of Family-School-Community Partnerships in Colorado</vt:lpstr>
      <vt:lpstr>Systemic Support Structure</vt:lpstr>
      <vt:lpstr>What are Family-School-Community Partnerships?</vt:lpstr>
      <vt:lpstr>School-Level Partnership Structures</vt:lpstr>
      <vt:lpstr>Relative Impact of Family Partnership Strategies on Student Learning</vt:lpstr>
      <vt:lpstr>P-12 Framework and  User’s Guide</vt:lpstr>
      <vt:lpstr>Stakeholder Feedback and Consultation</vt:lpstr>
      <vt:lpstr>Purpose</vt:lpstr>
      <vt:lpstr>CO FSCP Framework for Districts and Schools</vt:lpstr>
      <vt:lpstr>Four Essential Elements</vt:lpstr>
      <vt:lpstr>Dimensions of Excelling Programs</vt:lpstr>
      <vt:lpstr>Using the Rubric</vt:lpstr>
      <vt:lpstr>Rating System</vt:lpstr>
      <vt:lpstr>Sample Rubric</vt:lpstr>
      <vt:lpstr>Calculate Scores</vt:lpstr>
      <vt:lpstr>Available Colorado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Multi-Tiered System of Supports in Colorado (MTSS): Aligning Systems across Colorado Department of Education</dc:title>
  <dc:creator>DeSousa, Lynne</dc:creator>
  <cp:lastModifiedBy>Hutchins, Darcy</cp:lastModifiedBy>
  <cp:revision>60</cp:revision>
  <dcterms:created xsi:type="dcterms:W3CDTF">2020-06-29T23:45:02Z</dcterms:created>
  <dcterms:modified xsi:type="dcterms:W3CDTF">2020-11-12T00:12:49Z</dcterms:modified>
</cp:coreProperties>
</file>